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7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8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ppt/embeddings/oleObject39.bin" ContentType="application/vnd.openxmlformats-officedocument.oleObject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embeddings/oleObject56.bin" ContentType="application/vnd.openxmlformats-officedocument.oleObject"/>
  <Override PartName="/ppt/embeddings/oleObject57.bin" ContentType="application/vnd.openxmlformats-officedocument.oleObject"/>
  <Override PartName="/ppt/embeddings/oleObject58.bin" ContentType="application/vnd.openxmlformats-officedocument.oleObject"/>
  <Override PartName="/ppt/embeddings/oleObject59.bin" ContentType="application/vnd.openxmlformats-officedocument.oleObject"/>
  <Override PartName="/ppt/notesSlides/notesSlide9.xml" ContentType="application/vnd.openxmlformats-officedocument.presentationml.notesSlide+xml"/>
  <Override PartName="/ppt/embeddings/oleObject60.bin" ContentType="application/vnd.openxmlformats-officedocument.oleObject"/>
  <Override PartName="/ppt/embeddings/oleObject61.bin" ContentType="application/vnd.openxmlformats-officedocument.oleObject"/>
  <Override PartName="/ppt/embeddings/oleObject62.bin" ContentType="application/vnd.openxmlformats-officedocument.oleObject"/>
  <Override PartName="/ppt/embeddings/oleObject63.bin" ContentType="application/vnd.openxmlformats-officedocument.oleObject"/>
  <Override PartName="/ppt/embeddings/oleObject64.bin" ContentType="application/vnd.openxmlformats-officedocument.oleObject"/>
  <Override PartName="/ppt/embeddings/oleObject65.bin" ContentType="application/vnd.openxmlformats-officedocument.oleObject"/>
  <Override PartName="/ppt/embeddings/oleObject66.bin" ContentType="application/vnd.openxmlformats-officedocument.oleObject"/>
  <Override PartName="/ppt/embeddings/oleObject67.bin" ContentType="application/vnd.openxmlformats-officedocument.oleObject"/>
  <Override PartName="/ppt/embeddings/oleObject68.bin" ContentType="application/vnd.openxmlformats-officedocument.oleObject"/>
  <Override PartName="/ppt/embeddings/oleObject69.bin" ContentType="application/vnd.openxmlformats-officedocument.oleObject"/>
  <Override PartName="/ppt/embeddings/oleObject70.bin" ContentType="application/vnd.openxmlformats-officedocument.oleObject"/>
  <Override PartName="/ppt/embeddings/oleObject71.bin" ContentType="application/vnd.openxmlformats-officedocument.oleObject"/>
  <Override PartName="/ppt/embeddings/oleObject72.bin" ContentType="application/vnd.openxmlformats-officedocument.oleObject"/>
  <Override PartName="/ppt/embeddings/oleObject73.bin" ContentType="application/vnd.openxmlformats-officedocument.oleObject"/>
  <Override PartName="/ppt/embeddings/oleObject74.bin" ContentType="application/vnd.openxmlformats-officedocument.oleObject"/>
  <Override PartName="/ppt/embeddings/oleObject75.bin" ContentType="application/vnd.openxmlformats-officedocument.oleObject"/>
  <Override PartName="/ppt/embeddings/oleObject76.bin" ContentType="application/vnd.openxmlformats-officedocument.oleObject"/>
  <Override PartName="/ppt/embeddings/oleObject77.bin" ContentType="application/vnd.openxmlformats-officedocument.oleObject"/>
  <Override PartName="/ppt/embeddings/oleObject78.bin" ContentType="application/vnd.openxmlformats-officedocument.oleObject"/>
  <Override PartName="/ppt/embeddings/oleObject79.bin" ContentType="application/vnd.openxmlformats-officedocument.oleObject"/>
  <Override PartName="/ppt/embeddings/oleObject80.bin" ContentType="application/vnd.openxmlformats-officedocument.oleObject"/>
  <Override PartName="/ppt/embeddings/oleObject81.bin" ContentType="application/vnd.openxmlformats-officedocument.oleObject"/>
  <Override PartName="/ppt/embeddings/oleObject82.bin" ContentType="application/vnd.openxmlformats-officedocument.oleObject"/>
  <Override PartName="/ppt/embeddings/oleObject83.bin" ContentType="application/vnd.openxmlformats-officedocument.oleObject"/>
  <Override PartName="/ppt/embeddings/oleObject84.bin" ContentType="application/vnd.openxmlformats-officedocument.oleObject"/>
  <Override PartName="/ppt/embeddings/oleObject85.bin" ContentType="application/vnd.openxmlformats-officedocument.oleObject"/>
  <Override PartName="/ppt/embeddings/oleObject86.bin" ContentType="application/vnd.openxmlformats-officedocument.oleObject"/>
  <Override PartName="/ppt/embeddings/oleObject87.bin" ContentType="application/vnd.openxmlformats-officedocument.oleObject"/>
  <Override PartName="/ppt/embeddings/oleObject88.bin" ContentType="application/vnd.openxmlformats-officedocument.oleObject"/>
  <Override PartName="/ppt/embeddings/oleObject89.bin" ContentType="application/vnd.openxmlformats-officedocument.oleObject"/>
  <Override PartName="/ppt/embeddings/oleObject90.bin" ContentType="application/vnd.openxmlformats-officedocument.oleObject"/>
  <Override PartName="/ppt/embeddings/oleObject91.bin" ContentType="application/vnd.openxmlformats-officedocument.oleObject"/>
  <Override PartName="/ppt/embeddings/oleObject92.bin" ContentType="application/vnd.openxmlformats-officedocument.oleObject"/>
  <Override PartName="/ppt/embeddings/oleObject9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74" r:id="rId2"/>
    <p:sldId id="386" r:id="rId3"/>
    <p:sldId id="363" r:id="rId4"/>
    <p:sldId id="384" r:id="rId5"/>
    <p:sldId id="385" r:id="rId6"/>
    <p:sldId id="382" r:id="rId7"/>
    <p:sldId id="373" r:id="rId8"/>
    <p:sldId id="380" r:id="rId9"/>
    <p:sldId id="337" r:id="rId10"/>
    <p:sldId id="350" r:id="rId11"/>
    <p:sldId id="347" r:id="rId12"/>
    <p:sldId id="313" r:id="rId13"/>
    <p:sldId id="338" r:id="rId14"/>
    <p:sldId id="314" r:id="rId15"/>
    <p:sldId id="342" r:id="rId16"/>
    <p:sldId id="344" r:id="rId17"/>
    <p:sldId id="345" r:id="rId18"/>
    <p:sldId id="346" r:id="rId19"/>
    <p:sldId id="333" r:id="rId20"/>
    <p:sldId id="335" r:id="rId21"/>
    <p:sldId id="339" r:id="rId22"/>
    <p:sldId id="340" r:id="rId23"/>
    <p:sldId id="326" r:id="rId24"/>
    <p:sldId id="321" r:id="rId25"/>
    <p:sldId id="322" r:id="rId26"/>
    <p:sldId id="323" r:id="rId27"/>
    <p:sldId id="324" r:id="rId28"/>
    <p:sldId id="32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84028"/>
    <a:srgbClr val="EFFB00"/>
    <a:srgbClr val="90840D"/>
    <a:srgbClr val="EAFBAD"/>
    <a:srgbClr val="8E8C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068"/>
    <p:restoredTop sz="91371"/>
  </p:normalViewPr>
  <p:slideViewPr>
    <p:cSldViewPr>
      <p:cViewPr varScale="1">
        <p:scale>
          <a:sx n="102" d="100"/>
          <a:sy n="102" d="100"/>
        </p:scale>
        <p:origin x="1208" y="1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63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image" Target="../media/image85.emf"/><Relationship Id="rId1" Type="http://schemas.openxmlformats.org/officeDocument/2006/relationships/image" Target="../media/image84.emf"/><Relationship Id="rId4" Type="http://schemas.openxmlformats.org/officeDocument/2006/relationships/image" Target="../media/image87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7" Type="http://schemas.openxmlformats.org/officeDocument/2006/relationships/image" Target="../media/image103.emf"/><Relationship Id="rId2" Type="http://schemas.openxmlformats.org/officeDocument/2006/relationships/image" Target="../media/image94.emf"/><Relationship Id="rId1" Type="http://schemas.openxmlformats.org/officeDocument/2006/relationships/image" Target="../media/image99.emf"/><Relationship Id="rId6" Type="http://schemas.openxmlformats.org/officeDocument/2006/relationships/image" Target="../media/image102.emf"/><Relationship Id="rId5" Type="http://schemas.openxmlformats.org/officeDocument/2006/relationships/image" Target="../media/image96.emf"/><Relationship Id="rId4" Type="http://schemas.openxmlformats.org/officeDocument/2006/relationships/image" Target="../media/image10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19.emf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image" Target="../media/image30.emf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Relationship Id="rId4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0EE2C-B419-45DE-BFFD-ED88C3BCD1A5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9922F-842D-4D55-B456-071B03B210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8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739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431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徒手开根号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802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徒手开根号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58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62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399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dirty="0"/>
              <a:t>假设迭代格式xk+1=g(xk)收敛</a:t>
            </a:r>
            <a:r>
              <a:rPr lang="zh-CN" altLang="en-US" dirty="0"/>
              <a:t>，那</a:t>
            </a: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9922F-842D-4D55-B456-071B03B210C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207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1A9191-B455-EF47-A055-F8B256D49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07460F-031A-FC47-93CD-A498868EBC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5692E-6A02-BD41-AB01-E56891CBC0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892C4B1-9A5E-9C47-9FA6-B3DDB4897D6F}" type="slidenum">
              <a:rPr lang="en-US" altLang="zh-CN" sz="1200">
                <a:ea typeface="宋体" panose="02010600030101010101" pitchFamily="2" charset="-122"/>
              </a:rPr>
              <a:pPr eaLnBrk="1" hangingPunct="1"/>
              <a:t>12</a:t>
            </a:fld>
            <a:endParaRPr lang="en-US" altLang="zh-CN" sz="12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26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B9CF1-0022-8043-81D4-F652C44DF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252800-B898-D64F-BEAF-AE78EC934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>
                <a:latin typeface="Times New Roman" pitchFamily="18" charset="0"/>
              </a:rPr>
              <a:t> 0.268941421369995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0.257518261257097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0.257530285426349</a:t>
            </a:r>
          </a:p>
          <a:p>
            <a:pPr>
              <a:defRPr/>
            </a:pPr>
            <a:r>
              <a:rPr lang="de-DE">
                <a:latin typeface="Times New Roman" pitchFamily="18" charset="0"/>
              </a:rPr>
              <a:t>   0.257530285439861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C06008-CAD6-454E-9C20-C820AF46BC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36FA0B6-26B7-9547-81C2-5E35F43022EF}" type="slidenum">
              <a:rPr lang="en-US" altLang="zh-CN" sz="1200">
                <a:ea typeface="宋体" panose="02010600030101010101" pitchFamily="2" charset="-122"/>
              </a:rPr>
              <a:pPr eaLnBrk="1" hangingPunct="1"/>
              <a:t>20</a:t>
            </a:fld>
            <a:endParaRPr lang="en-US" altLang="zh-CN" sz="120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793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BF978A-52AC-F346-8D5C-9F16DC26B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华长生制作</a:t>
            </a:r>
            <a:endParaRPr lang="en-US" altLang="zh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06444-9F65-7D41-A4A2-D89D7A9C5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华长生制作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C3091-3656-6949-80AF-8641EC9C4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3EB78BE-97DF-E149-9557-1CBD7B5EE4E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559012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9.emf"/><Relationship Id="rId3" Type="http://schemas.openxmlformats.org/officeDocument/2006/relationships/audio" Target="../media/audio6.bin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32.emf"/><Relationship Id="rId18" Type="http://schemas.openxmlformats.org/officeDocument/2006/relationships/oleObject" Target="../embeddings/oleObject26.bin"/><Relationship Id="rId3" Type="http://schemas.openxmlformats.org/officeDocument/2006/relationships/notesSlide" Target="../notesSlides/notesSlide8.xml"/><Relationship Id="rId7" Type="http://schemas.openxmlformats.org/officeDocument/2006/relationships/audio" Target="../media/audio3.wav"/><Relationship Id="rId12" Type="http://schemas.openxmlformats.org/officeDocument/2006/relationships/oleObject" Target="../embeddings/oleObject23.bin"/><Relationship Id="rId17" Type="http://schemas.openxmlformats.org/officeDocument/2006/relationships/image" Target="../media/image33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5.vml"/><Relationship Id="rId6" Type="http://schemas.openxmlformats.org/officeDocument/2006/relationships/audio" Target="../media/audio8.bin"/><Relationship Id="rId11" Type="http://schemas.openxmlformats.org/officeDocument/2006/relationships/image" Target="../media/image31.emf"/><Relationship Id="rId5" Type="http://schemas.openxmlformats.org/officeDocument/2006/relationships/audio" Target="../media/audio7.bin"/><Relationship Id="rId15" Type="http://schemas.openxmlformats.org/officeDocument/2006/relationships/image" Target="../media/image10.emf"/><Relationship Id="rId10" Type="http://schemas.openxmlformats.org/officeDocument/2006/relationships/oleObject" Target="../embeddings/oleObject22.bin"/><Relationship Id="rId19" Type="http://schemas.openxmlformats.org/officeDocument/2006/relationships/image" Target="../media/image34.emf"/><Relationship Id="rId4" Type="http://schemas.openxmlformats.org/officeDocument/2006/relationships/audio" Target="../media/audio1.bin"/><Relationship Id="rId9" Type="http://schemas.openxmlformats.org/officeDocument/2006/relationships/image" Target="../media/image30.emf"/><Relationship Id="rId14" Type="http://schemas.openxmlformats.org/officeDocument/2006/relationships/oleObject" Target="../embeddings/oleObject24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audio" Target="../media/audio3.wav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3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e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37.emf"/><Relationship Id="rId4" Type="http://schemas.openxmlformats.org/officeDocument/2006/relationships/audio" Target="../media/audio1.bin"/><Relationship Id="rId9" Type="http://schemas.openxmlformats.org/officeDocument/2006/relationships/oleObject" Target="../embeddings/oleObject29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audio" Target="../media/audio1.bin"/><Relationship Id="rId7" Type="http://schemas.openxmlformats.org/officeDocument/2006/relationships/audio" Target="../media/audio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audio" Target="../media/audio8.bin"/><Relationship Id="rId11" Type="http://schemas.openxmlformats.org/officeDocument/2006/relationships/image" Target="../media/image40.emf"/><Relationship Id="rId5" Type="http://schemas.openxmlformats.org/officeDocument/2006/relationships/audio" Target="../media/audio9.bin"/><Relationship Id="rId10" Type="http://schemas.openxmlformats.org/officeDocument/2006/relationships/oleObject" Target="../embeddings/oleObject32.bin"/><Relationship Id="rId4" Type="http://schemas.openxmlformats.org/officeDocument/2006/relationships/audio" Target="../media/audio2.wav"/><Relationship Id="rId9" Type="http://schemas.openxmlformats.org/officeDocument/2006/relationships/image" Target="../media/image3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jpeg"/><Relationship Id="rId4" Type="http://schemas.openxmlformats.org/officeDocument/2006/relationships/image" Target="../media/image4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13" Type="http://schemas.openxmlformats.org/officeDocument/2006/relationships/oleObject" Target="../embeddings/oleObject39.bin"/><Relationship Id="rId18" Type="http://schemas.openxmlformats.org/officeDocument/2006/relationships/image" Target="../media/image50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12" Type="http://schemas.openxmlformats.org/officeDocument/2006/relationships/image" Target="../media/image47.emf"/><Relationship Id="rId17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9.emf"/><Relationship Id="rId20" Type="http://schemas.openxmlformats.org/officeDocument/2006/relationships/image" Target="../media/image51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4.emf"/><Relationship Id="rId11" Type="http://schemas.openxmlformats.org/officeDocument/2006/relationships/oleObject" Target="../embeddings/oleObject38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10" Type="http://schemas.openxmlformats.org/officeDocument/2006/relationships/image" Target="../media/image46.emf"/><Relationship Id="rId19" Type="http://schemas.openxmlformats.org/officeDocument/2006/relationships/oleObject" Target="../embeddings/oleObject42.bin"/><Relationship Id="rId4" Type="http://schemas.openxmlformats.org/officeDocument/2006/relationships/image" Target="../media/image43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8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5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55.emf"/><Relationship Id="rId4" Type="http://schemas.openxmlformats.org/officeDocument/2006/relationships/image" Target="../media/image52.emf"/><Relationship Id="rId9" Type="http://schemas.openxmlformats.org/officeDocument/2006/relationships/oleObject" Target="../embeddings/oleObject46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13" Type="http://schemas.openxmlformats.org/officeDocument/2006/relationships/oleObject" Target="../embeddings/oleObject52.bin"/><Relationship Id="rId18" Type="http://schemas.openxmlformats.org/officeDocument/2006/relationships/oleObject" Target="../embeddings/oleObject54.bin"/><Relationship Id="rId3" Type="http://schemas.openxmlformats.org/officeDocument/2006/relationships/audio" Target="../media/audio9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60.emf"/><Relationship Id="rId17" Type="http://schemas.openxmlformats.org/officeDocument/2006/relationships/image" Target="../media/image64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5" Type="http://schemas.openxmlformats.org/officeDocument/2006/relationships/oleObject" Target="../embeddings/oleObject53.bin"/><Relationship Id="rId10" Type="http://schemas.openxmlformats.org/officeDocument/2006/relationships/image" Target="../media/image59.emf"/><Relationship Id="rId19" Type="http://schemas.openxmlformats.org/officeDocument/2006/relationships/image" Target="../media/image63.e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12" Type="http://schemas.openxmlformats.org/officeDocument/2006/relationships/image" Target="../media/image69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emf"/><Relationship Id="rId11" Type="http://schemas.openxmlformats.org/officeDocument/2006/relationships/oleObject" Target="../embeddings/oleObject59.bin"/><Relationship Id="rId5" Type="http://schemas.openxmlformats.org/officeDocument/2006/relationships/oleObject" Target="../embeddings/oleObject56.bin"/><Relationship Id="rId10" Type="http://schemas.openxmlformats.org/officeDocument/2006/relationships/image" Target="../media/image68.emf"/><Relationship Id="rId4" Type="http://schemas.openxmlformats.org/officeDocument/2006/relationships/image" Target="../media/image65.emf"/><Relationship Id="rId9" Type="http://schemas.openxmlformats.org/officeDocument/2006/relationships/oleObject" Target="../embeddings/oleObject58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5.emf"/><Relationship Id="rId3" Type="http://schemas.openxmlformats.org/officeDocument/2006/relationships/audio" Target="../media/audio1.bin"/><Relationship Id="rId7" Type="http://schemas.openxmlformats.org/officeDocument/2006/relationships/image" Target="../media/image2.emf"/><Relationship Id="rId12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4.emf"/><Relationship Id="rId5" Type="http://schemas.openxmlformats.org/officeDocument/2006/relationships/audio" Target="../media/audio3.wav"/><Relationship Id="rId15" Type="http://schemas.openxmlformats.org/officeDocument/2006/relationships/image" Target="../media/image6.emf"/><Relationship Id="rId10" Type="http://schemas.openxmlformats.org/officeDocument/2006/relationships/oleObject" Target="../embeddings/oleObject3.bin"/><Relationship Id="rId4" Type="http://schemas.openxmlformats.org/officeDocument/2006/relationships/audio" Target="../media/audio2.wav"/><Relationship Id="rId9" Type="http://schemas.openxmlformats.org/officeDocument/2006/relationships/image" Target="../media/image3.emf"/><Relationship Id="rId14" Type="http://schemas.openxmlformats.org/officeDocument/2006/relationships/oleObject" Target="../embeddings/oleObject5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70.emf"/><Relationship Id="rId4" Type="http://schemas.openxmlformats.org/officeDocument/2006/relationships/oleObject" Target="../embeddings/oleObject60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12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2.emf"/><Relationship Id="rId11" Type="http://schemas.openxmlformats.org/officeDocument/2006/relationships/oleObject" Target="../embeddings/oleObject65.bin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74.emf"/><Relationship Id="rId4" Type="http://schemas.openxmlformats.org/officeDocument/2006/relationships/image" Target="../media/image71.emf"/><Relationship Id="rId9" Type="http://schemas.openxmlformats.org/officeDocument/2006/relationships/oleObject" Target="../embeddings/oleObject6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7.e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7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audio" Target="../media/audio10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13" Type="http://schemas.openxmlformats.org/officeDocument/2006/relationships/oleObject" Target="../embeddings/oleObject71.bin"/><Relationship Id="rId3" Type="http://schemas.openxmlformats.org/officeDocument/2006/relationships/audio" Target="../media/audio7.bin"/><Relationship Id="rId7" Type="http://schemas.openxmlformats.org/officeDocument/2006/relationships/image" Target="../media/image79.emf"/><Relationship Id="rId12" Type="http://schemas.openxmlformats.org/officeDocument/2006/relationships/image" Target="../media/image8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audio" Target="../media/audio3.wav"/><Relationship Id="rId11" Type="http://schemas.openxmlformats.org/officeDocument/2006/relationships/image" Target="../media/image81.emf"/><Relationship Id="rId5" Type="http://schemas.openxmlformats.org/officeDocument/2006/relationships/audio" Target="../media/audio8.bin"/><Relationship Id="rId10" Type="http://schemas.openxmlformats.org/officeDocument/2006/relationships/oleObject" Target="../embeddings/oleObject70.bin"/><Relationship Id="rId4" Type="http://schemas.openxmlformats.org/officeDocument/2006/relationships/audio" Target="../media/audio4.wav"/><Relationship Id="rId9" Type="http://schemas.openxmlformats.org/officeDocument/2006/relationships/image" Target="../media/image80.emf"/><Relationship Id="rId14" Type="http://schemas.openxmlformats.org/officeDocument/2006/relationships/image" Target="../media/image8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75.bin"/><Relationship Id="rId3" Type="http://schemas.openxmlformats.org/officeDocument/2006/relationships/audio" Target="../media/audio1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audio" Target="../media/audio7.bin"/><Relationship Id="rId11" Type="http://schemas.openxmlformats.org/officeDocument/2006/relationships/oleObject" Target="../embeddings/oleObject74.bin"/><Relationship Id="rId5" Type="http://schemas.openxmlformats.org/officeDocument/2006/relationships/audio" Target="../media/audio2.wav"/><Relationship Id="rId10" Type="http://schemas.openxmlformats.org/officeDocument/2006/relationships/image" Target="../media/image85.emf"/><Relationship Id="rId4" Type="http://schemas.openxmlformats.org/officeDocument/2006/relationships/audio" Target="../media/audio9.bin"/><Relationship Id="rId9" Type="http://schemas.openxmlformats.org/officeDocument/2006/relationships/oleObject" Target="../embeddings/oleObject73.bin"/><Relationship Id="rId14" Type="http://schemas.openxmlformats.org/officeDocument/2006/relationships/image" Target="../media/image87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13" Type="http://schemas.openxmlformats.org/officeDocument/2006/relationships/oleObject" Target="../embeddings/oleObject79.bin"/><Relationship Id="rId3" Type="http://schemas.openxmlformats.org/officeDocument/2006/relationships/audio" Target="../media/audio1.bin"/><Relationship Id="rId7" Type="http://schemas.openxmlformats.org/officeDocument/2006/relationships/oleObject" Target="../embeddings/oleObject76.bin"/><Relationship Id="rId12" Type="http://schemas.openxmlformats.org/officeDocument/2006/relationships/image" Target="../media/image90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2.emf"/><Relationship Id="rId1" Type="http://schemas.openxmlformats.org/officeDocument/2006/relationships/vmlDrawing" Target="../drawings/vmlDrawing18.vml"/><Relationship Id="rId6" Type="http://schemas.openxmlformats.org/officeDocument/2006/relationships/audio" Target="../media/audio8.bin"/><Relationship Id="rId11" Type="http://schemas.openxmlformats.org/officeDocument/2006/relationships/oleObject" Target="../embeddings/oleObject78.bin"/><Relationship Id="rId5" Type="http://schemas.openxmlformats.org/officeDocument/2006/relationships/audio" Target="../media/audio2.wav"/><Relationship Id="rId15" Type="http://schemas.openxmlformats.org/officeDocument/2006/relationships/oleObject" Target="../embeddings/oleObject80.bin"/><Relationship Id="rId10" Type="http://schemas.openxmlformats.org/officeDocument/2006/relationships/image" Target="../media/image89.emf"/><Relationship Id="rId4" Type="http://schemas.openxmlformats.org/officeDocument/2006/relationships/audio" Target="../media/audio9.bin"/><Relationship Id="rId9" Type="http://schemas.openxmlformats.org/officeDocument/2006/relationships/oleObject" Target="../embeddings/oleObject77.bin"/><Relationship Id="rId14" Type="http://schemas.openxmlformats.org/officeDocument/2006/relationships/image" Target="../media/image91.e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image" Target="../media/image96.emf"/><Relationship Id="rId3" Type="http://schemas.openxmlformats.org/officeDocument/2006/relationships/audio" Target="../media/audio1.bin"/><Relationship Id="rId7" Type="http://schemas.openxmlformats.org/officeDocument/2006/relationships/image" Target="../media/image93.emf"/><Relationship Id="rId12" Type="http://schemas.openxmlformats.org/officeDocument/2006/relationships/oleObject" Target="../embeddings/oleObject84.bin"/><Relationship Id="rId17" Type="http://schemas.openxmlformats.org/officeDocument/2006/relationships/image" Target="../media/image98.e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6.bin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81.bin"/><Relationship Id="rId11" Type="http://schemas.openxmlformats.org/officeDocument/2006/relationships/image" Target="../media/image95.emf"/><Relationship Id="rId5" Type="http://schemas.openxmlformats.org/officeDocument/2006/relationships/audio" Target="../media/audio2.wav"/><Relationship Id="rId15" Type="http://schemas.openxmlformats.org/officeDocument/2006/relationships/image" Target="../media/image97.emf"/><Relationship Id="rId10" Type="http://schemas.openxmlformats.org/officeDocument/2006/relationships/oleObject" Target="../embeddings/oleObject83.bin"/><Relationship Id="rId4" Type="http://schemas.openxmlformats.org/officeDocument/2006/relationships/audio" Target="../media/audio9.bin"/><Relationship Id="rId9" Type="http://schemas.openxmlformats.org/officeDocument/2006/relationships/image" Target="../media/image94.emf"/><Relationship Id="rId14" Type="http://schemas.openxmlformats.org/officeDocument/2006/relationships/oleObject" Target="../embeddings/oleObject85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audio" Target="../media/audio8.bin"/><Relationship Id="rId13" Type="http://schemas.openxmlformats.org/officeDocument/2006/relationships/oleObject" Target="../embeddings/oleObject89.bin"/><Relationship Id="rId18" Type="http://schemas.openxmlformats.org/officeDocument/2006/relationships/image" Target="../media/image96.emf"/><Relationship Id="rId3" Type="http://schemas.openxmlformats.org/officeDocument/2006/relationships/audio" Target="../media/audio1.bin"/><Relationship Id="rId21" Type="http://schemas.openxmlformats.org/officeDocument/2006/relationships/oleObject" Target="../embeddings/oleObject93.bin"/><Relationship Id="rId7" Type="http://schemas.openxmlformats.org/officeDocument/2006/relationships/audio" Target="../media/audio3.wav"/><Relationship Id="rId12" Type="http://schemas.openxmlformats.org/officeDocument/2006/relationships/image" Target="../media/image94.emf"/><Relationship Id="rId17" Type="http://schemas.openxmlformats.org/officeDocument/2006/relationships/oleObject" Target="../embeddings/oleObject91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emf"/><Relationship Id="rId20" Type="http://schemas.openxmlformats.org/officeDocument/2006/relationships/image" Target="../media/image102.emf"/><Relationship Id="rId1" Type="http://schemas.openxmlformats.org/officeDocument/2006/relationships/vmlDrawing" Target="../drawings/vmlDrawing20.vml"/><Relationship Id="rId6" Type="http://schemas.openxmlformats.org/officeDocument/2006/relationships/audio" Target="../media/audio2.wav"/><Relationship Id="rId11" Type="http://schemas.openxmlformats.org/officeDocument/2006/relationships/oleObject" Target="../embeddings/oleObject88.bin"/><Relationship Id="rId5" Type="http://schemas.openxmlformats.org/officeDocument/2006/relationships/audio" Target="../media/audio7.bin"/><Relationship Id="rId15" Type="http://schemas.openxmlformats.org/officeDocument/2006/relationships/oleObject" Target="../embeddings/oleObject90.bin"/><Relationship Id="rId10" Type="http://schemas.openxmlformats.org/officeDocument/2006/relationships/image" Target="../media/image99.emf"/><Relationship Id="rId19" Type="http://schemas.openxmlformats.org/officeDocument/2006/relationships/oleObject" Target="../embeddings/oleObject92.bin"/><Relationship Id="rId4" Type="http://schemas.openxmlformats.org/officeDocument/2006/relationships/audio" Target="../media/audio9.bin"/><Relationship Id="rId9" Type="http://schemas.openxmlformats.org/officeDocument/2006/relationships/oleObject" Target="../embeddings/oleObject87.bin"/><Relationship Id="rId14" Type="http://schemas.openxmlformats.org/officeDocument/2006/relationships/image" Target="../media/image100.emf"/><Relationship Id="rId22" Type="http://schemas.openxmlformats.org/officeDocument/2006/relationships/image" Target="../media/image10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370.png"/><Relationship Id="rId7" Type="http://schemas.openxmlformats.org/officeDocument/2006/relationships/image" Target="../media/image7.jp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9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image" Target="../media/image54.png"/><Relationship Id="rId5" Type="http://schemas.openxmlformats.org/officeDocument/2006/relationships/image" Target="../media/image47.png"/><Relationship Id="rId15" Type="http://schemas.openxmlformats.org/officeDocument/2006/relationships/image" Target="../media/image220.png"/><Relationship Id="rId10" Type="http://schemas.openxmlformats.org/officeDocument/2006/relationships/image" Target="../media/image52.png"/><Relationship Id="rId19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3" Type="http://schemas.openxmlformats.org/officeDocument/2006/relationships/image" Target="../media/image9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1.png"/><Relationship Id="rId4" Type="http://schemas.openxmlformats.org/officeDocument/2006/relationships/image" Target="../media/image74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0.png"/><Relationship Id="rId4" Type="http://schemas.openxmlformats.org/officeDocument/2006/relationships/image" Target="../media/image6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oleObject" Target="../embeddings/oleObject8.bin"/><Relationship Id="rId3" Type="http://schemas.openxmlformats.org/officeDocument/2006/relationships/notesSlide" Target="../notesSlides/notesSlide6.xml"/><Relationship Id="rId7" Type="http://schemas.openxmlformats.org/officeDocument/2006/relationships/audio" Target="../media/audio5.wav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3.emf"/><Relationship Id="rId1" Type="http://schemas.openxmlformats.org/officeDocument/2006/relationships/vmlDrawing" Target="../drawings/vmlDrawing2.vml"/><Relationship Id="rId6" Type="http://schemas.openxmlformats.org/officeDocument/2006/relationships/audio" Target="../media/audio3.wav"/><Relationship Id="rId11" Type="http://schemas.openxmlformats.org/officeDocument/2006/relationships/oleObject" Target="../embeddings/oleObject7.bin"/><Relationship Id="rId5" Type="http://schemas.openxmlformats.org/officeDocument/2006/relationships/audio" Target="../media/audio4.wav"/><Relationship Id="rId15" Type="http://schemas.openxmlformats.org/officeDocument/2006/relationships/oleObject" Target="../embeddings/oleObject9.bin"/><Relationship Id="rId10" Type="http://schemas.openxmlformats.org/officeDocument/2006/relationships/image" Target="../media/image10.emf"/><Relationship Id="rId4" Type="http://schemas.openxmlformats.org/officeDocument/2006/relationships/audio" Target="../media/audio2.wav"/><Relationship Id="rId9" Type="http://schemas.openxmlformats.org/officeDocument/2006/relationships/oleObject" Target="../embeddings/oleObject6.bin"/><Relationship Id="rId1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17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9" Type="http://schemas.openxmlformats.org/officeDocument/2006/relationships/image" Target="../media/image82.pn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23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22.emf"/><Relationship Id="rId4" Type="http://schemas.openxmlformats.org/officeDocument/2006/relationships/image" Target="../media/image19.e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1142331"/>
            <a:ext cx="8991600" cy="276225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b="1" dirty="0">
                <a:latin typeface="SimSun" panose="02010600030101010101" pitchFamily="2" charset="-122"/>
                <a:ea typeface="SimSun" panose="02010600030101010101" pitchFamily="2" charset="-122"/>
              </a:rPr>
              <a:t>牛 顿 迭 代 法</a:t>
            </a:r>
            <a:endParaRPr lang="en-US" sz="3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7031" y="3651231"/>
            <a:ext cx="6477000" cy="2148102"/>
          </a:xfrm>
        </p:spPr>
        <p:txBody>
          <a:bodyPr>
            <a:normAutofit/>
          </a:bodyPr>
          <a:lstStyle/>
          <a:p>
            <a:endParaRPr lang="en-US" altLang="zh-CN" sz="28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人工智能与</a:t>
            </a:r>
            <a:r>
              <a:rPr lang="zh-CN" altLang="en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自动化学院</a:t>
            </a:r>
            <a:endParaRPr lang="en-US" altLang="zh-CN" sz="28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刘</a:t>
            </a:r>
            <a:r>
              <a:rPr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雪</a:t>
            </a:r>
            <a:r>
              <a:rPr lang="zh-CN" altLang="en-US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CN" sz="2800" b="1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明</a:t>
            </a:r>
            <a:endParaRPr lang="en-US" altLang="zh-CN" sz="2800" b="1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b="1" i="1" dirty="0" err="1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xm_liu@hust.edu.cn</a:t>
            </a:r>
            <a:endParaRPr lang="en-US" sz="2800" b="1" i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027" name="Picture 3" descr="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63"/>
            <a:ext cx="9113597" cy="128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2899" y="0"/>
            <a:ext cx="2857501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err="1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Huazhong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University of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rgbClr val="01416E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Science and Technology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2C9CC3-A950-934A-B9E2-43A3708EEC93}"/>
              </a:ext>
            </a:extLst>
          </p:cNvPr>
          <p:cNvSpPr/>
          <p:nvPr/>
        </p:nvSpPr>
        <p:spPr>
          <a:xfrm>
            <a:off x="6533876" y="6274713"/>
            <a:ext cx="24577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altLang="en-CN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&lt;&lt;</a:t>
            </a:r>
            <a:r>
              <a:rPr lang="zh-CN" altLang="en-US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计算方法</a:t>
            </a:r>
            <a:r>
              <a:rPr lang="en-US" altLang="en-CN" sz="22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&gt;&gt;</a:t>
            </a:r>
            <a:r>
              <a:rPr lang="en-US" altLang="en-CN" sz="22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课程</a:t>
            </a:r>
            <a:endParaRPr lang="en-US" altLang="en-CN" sz="22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0951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269A439-02E1-BA42-B160-B840C9C158DF}"/>
              </a:ext>
            </a:extLst>
          </p:cNvPr>
          <p:cNvGraphicFramePr>
            <a:graphicFrameLocks noGrp="1"/>
          </p:cNvGraphicFramePr>
          <p:nvPr/>
        </p:nvGraphicFramePr>
        <p:xfrm>
          <a:off x="6084888" y="3789363"/>
          <a:ext cx="2159000" cy="2927351"/>
        </p:xfrm>
        <a:graphic>
          <a:graphicData uri="http://schemas.openxmlformats.org/drawingml/2006/table">
            <a:tbl>
              <a:tblPr/>
              <a:tblGrid>
                <a:gridCol w="2159000">
                  <a:extLst>
                    <a:ext uri="{9D8B030D-6E8A-4147-A177-3AD203B41FA5}">
                      <a16:colId xmlns:a16="http://schemas.microsoft.com/office/drawing/2014/main" val="617615133"/>
                    </a:ext>
                  </a:extLst>
                </a:gridCol>
              </a:tblGrid>
              <a:tr h="7159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牛顿迭代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^2+11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)/(2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619840"/>
                  </a:ext>
                </a:extLst>
              </a:tr>
              <a:tr h="31908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2832435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4724224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10.81670507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87495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344851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2411076"/>
                  </a:ext>
                </a:extLst>
              </a:tr>
            </a:tbl>
          </a:graphicData>
        </a:graphic>
      </p:graphicFrame>
      <p:sp>
        <p:nvSpPr>
          <p:cNvPr id="4" name="Text Box 55">
            <a:extLst>
              <a:ext uri="{FF2B5EF4-FFF2-40B4-BE49-F238E27FC236}">
                <a16:creationId xmlns:a16="http://schemas.microsoft.com/office/drawing/2014/main" id="{03FA6902-6A6A-2545-A983-0E13E4FFB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9275"/>
            <a:ext cx="7848600" cy="43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习题、用牛顿迭代法求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117^(0.5),</a:t>
            </a:r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精确到</a:t>
            </a:r>
            <a:r>
              <a:rPr kumimoji="1"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10^(-6)</a:t>
            </a:r>
          </a:p>
        </p:txBody>
      </p:sp>
      <p:graphicFrame>
        <p:nvGraphicFramePr>
          <p:cNvPr id="5" name="Object 28">
            <a:extLst>
              <a:ext uri="{FF2B5EF4-FFF2-40B4-BE49-F238E27FC236}">
                <a16:creationId xmlns:a16="http://schemas.microsoft.com/office/drawing/2014/main" id="{8338A2AA-C169-4E4A-BCB1-6EC912496A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2133600"/>
          <a:ext cx="3640138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5" name="Equation" r:id="rId4" imgW="1511300" imgH="431800" progId="Equation.3">
                  <p:embed/>
                </p:oleObj>
              </mc:Choice>
              <mc:Fallback>
                <p:oleObj name="Equation" r:id="rId4" imgW="1511300" imgH="431800" progId="Equation.3">
                  <p:embed/>
                  <p:pic>
                    <p:nvPicPr>
                      <p:cNvPr id="5" name="Object 28">
                        <a:extLst>
                          <a:ext uri="{FF2B5EF4-FFF2-40B4-BE49-F238E27FC236}">
                            <a16:creationId xmlns:a16="http://schemas.microsoft.com/office/drawing/2014/main" id="{8338A2AA-C169-4E4A-BCB1-6EC912496A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575" y="2133600"/>
                        <a:ext cx="3640138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55">
            <a:extLst>
              <a:ext uri="{FF2B5EF4-FFF2-40B4-BE49-F238E27FC236}">
                <a16:creationId xmlns:a16="http://schemas.microsoft.com/office/drawing/2014/main" id="{7249415F-E5BF-9B41-BD1F-D0C02503D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341438"/>
            <a:ext cx="719137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defRPr/>
            </a:pPr>
            <a:r>
              <a:rPr kumimoji="1" lang="zh-CN" altLang="en-US" b="1">
                <a:latin typeface="黑体" pitchFamily="49" charset="-122"/>
                <a:ea typeface="黑体" pitchFamily="49" charset="-122"/>
              </a:rPr>
              <a:t>解、</a:t>
            </a:r>
            <a:endParaRPr kumimoji="1" lang="en-US" altLang="zh-CN" b="1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8C56AE3A-A1B0-284B-B120-989451C142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19250" y="1412875"/>
          <a:ext cx="108585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6" name="Equation" r:id="rId6" imgW="596900" imgH="203200" progId="Equation.3">
                  <p:embed/>
                </p:oleObj>
              </mc:Choice>
              <mc:Fallback>
                <p:oleObj name="Equation" r:id="rId6" imgW="596900" imgH="203200" progId="Equation.3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8C56AE3A-A1B0-284B-B120-989451C142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412875"/>
                        <a:ext cx="108585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>
            <a:extLst>
              <a:ext uri="{FF2B5EF4-FFF2-40B4-BE49-F238E27FC236}">
                <a16:creationId xmlns:a16="http://schemas.microsoft.com/office/drawing/2014/main" id="{032BF5D9-6F5B-9B4A-ABDD-029F7A42E4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8400" y="1412875"/>
          <a:ext cx="993775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Equation" r:id="rId8" imgW="546100" imgH="203200" progId="Equation.3">
                  <p:embed/>
                </p:oleObj>
              </mc:Choice>
              <mc:Fallback>
                <p:oleObj name="Equation" r:id="rId8" imgW="546100" imgH="203200" progId="Equation.3">
                  <p:embed/>
                  <p:pic>
                    <p:nvPicPr>
                      <p:cNvPr id="8" name="Object 5">
                        <a:extLst>
                          <a:ext uri="{FF2B5EF4-FFF2-40B4-BE49-F238E27FC236}">
                            <a16:creationId xmlns:a16="http://schemas.microsoft.com/office/drawing/2014/main" id="{032BF5D9-6F5B-9B4A-ABDD-029F7A42E49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412875"/>
                        <a:ext cx="993775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D092941D-393E-B744-AD60-4167B634BB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5963" y="1412875"/>
          <a:ext cx="2149475" cy="44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8" name="Equation" r:id="rId10" imgW="1181100" imgH="228600" progId="Equation.3">
                  <p:embed/>
                </p:oleObj>
              </mc:Choice>
              <mc:Fallback>
                <p:oleObj name="Equation" r:id="rId10" imgW="1181100" imgH="228600" progId="Equation.3">
                  <p:embed/>
                  <p:pic>
                    <p:nvPicPr>
                      <p:cNvPr id="9" name="Object 5">
                        <a:extLst>
                          <a:ext uri="{FF2B5EF4-FFF2-40B4-BE49-F238E27FC236}">
                            <a16:creationId xmlns:a16="http://schemas.microsoft.com/office/drawing/2014/main" id="{D092941D-393E-B744-AD60-4167B634BBA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1412875"/>
                        <a:ext cx="2149475" cy="442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48E8510-9B58-3342-BC93-7543D5719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" y="2349500"/>
            <a:ext cx="26479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牛顿迭代公式为：</a:t>
            </a:r>
            <a:endParaRPr lang="en-US" altLang="en-C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7F3463-3380-A145-8B6D-292BB7E53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357563"/>
            <a:ext cx="39116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/>
              <a:t>取初值为</a:t>
            </a:r>
            <a:r>
              <a:rPr lang="en-US" altLang="zh-CN"/>
              <a:t>10</a:t>
            </a:r>
            <a:r>
              <a:rPr lang="zh-CN" altLang="en-US"/>
              <a:t>，初始值导数为</a:t>
            </a:r>
            <a:endParaRPr lang="en-US" altLang="en-C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EB3901-0A6A-D24F-AE6E-7DC221E2E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213" y="1484313"/>
            <a:ext cx="51435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Wingdings" pitchFamily="2" charset="2"/>
              </a:rPr>
              <a:t></a:t>
            </a:r>
            <a:endParaRPr kumimoji="1"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D33E70-C7FE-CE47-8CEC-BED88C90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7300" y="1485900"/>
            <a:ext cx="5127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>
                <a:latin typeface="Wingdings" pitchFamily="2" charset="2"/>
              </a:rPr>
              <a:t></a:t>
            </a:r>
            <a:endParaRPr kumimoji="1"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4" name="Object 28">
            <a:extLst>
              <a:ext uri="{FF2B5EF4-FFF2-40B4-BE49-F238E27FC236}">
                <a16:creationId xmlns:a16="http://schemas.microsoft.com/office/drawing/2014/main" id="{B80A4CC3-8C26-0B4A-A202-DDF0644B5C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1363" y="4076700"/>
          <a:ext cx="4191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Equation" r:id="rId12" imgW="2209800" imgH="431800" progId="Equation.3">
                  <p:embed/>
                </p:oleObj>
              </mc:Choice>
              <mc:Fallback>
                <p:oleObj name="Equation" r:id="rId12" imgW="2209800" imgH="431800" progId="Equation.3">
                  <p:embed/>
                  <p:pic>
                    <p:nvPicPr>
                      <p:cNvPr id="14" name="Object 28">
                        <a:extLst>
                          <a:ext uri="{FF2B5EF4-FFF2-40B4-BE49-F238E27FC236}">
                            <a16:creationId xmlns:a16="http://schemas.microsoft.com/office/drawing/2014/main" id="{B80A4CC3-8C26-0B4A-A202-DDF0644B5C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4076700"/>
                        <a:ext cx="41910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17C61319-235A-FB4B-A35E-2F963CA32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4941888"/>
            <a:ext cx="34655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/>
              <a:t>故迭代收敛，计算迭代值</a:t>
            </a:r>
            <a:endParaRPr lang="en-US" altLang="en-CN"/>
          </a:p>
        </p:txBody>
      </p:sp>
    </p:spTree>
    <p:extLst>
      <p:ext uri="{BB962C8B-B14F-4D97-AF65-F5344CB8AC3E}">
        <p14:creationId xmlns:p14="http://schemas.microsoft.com/office/powerpoint/2010/main" val="367807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glas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6" grpId="0"/>
      <p:bldP spid="2" grpId="0"/>
      <p:bldP spid="10" grpId="0"/>
      <p:bldP spid="12" grpId="0"/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A21E133-6E7E-7D4F-B9F9-81D0408277E7}"/>
              </a:ext>
            </a:extLst>
          </p:cNvPr>
          <p:cNvGraphicFramePr>
            <a:graphicFrameLocks noGrp="1"/>
          </p:cNvGraphicFramePr>
          <p:nvPr/>
        </p:nvGraphicFramePr>
        <p:xfrm>
          <a:off x="1116013" y="981075"/>
          <a:ext cx="7343775" cy="5292726"/>
        </p:xfrm>
        <a:graphic>
          <a:graphicData uri="http://schemas.openxmlformats.org/drawingml/2006/table">
            <a:tbl>
              <a:tblPr/>
              <a:tblGrid>
                <a:gridCol w="1165225">
                  <a:extLst>
                    <a:ext uri="{9D8B030D-6E8A-4147-A177-3AD203B41FA5}">
                      <a16:colId xmlns:a16="http://schemas.microsoft.com/office/drawing/2014/main" val="2590894460"/>
                    </a:ext>
                  </a:extLst>
                </a:gridCol>
                <a:gridCol w="1835150">
                  <a:extLst>
                    <a:ext uri="{9D8B030D-6E8A-4147-A177-3AD203B41FA5}">
                      <a16:colId xmlns:a16="http://schemas.microsoft.com/office/drawing/2014/main" val="4259823132"/>
                    </a:ext>
                  </a:extLst>
                </a:gridCol>
                <a:gridCol w="2184400">
                  <a:extLst>
                    <a:ext uri="{9D8B030D-6E8A-4147-A177-3AD203B41FA5}">
                      <a16:colId xmlns:a16="http://schemas.microsoft.com/office/drawing/2014/main" val="2285027674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538403"/>
                    </a:ext>
                  </a:extLst>
                </a:gridCol>
              </a:tblGrid>
              <a:tr h="715963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二分法</a:t>
                      </a:r>
                      <a:endParaRPr kumimoji="0" lang="en-US" altLang="en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不动点迭代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)^(1/3)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牛顿迭代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n+1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=(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^2+11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)/(2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x</a:t>
                      </a:r>
                      <a:r>
                        <a:rPr kumimoji="1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n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9124016"/>
                  </a:ext>
                </a:extLst>
              </a:tr>
              <a:tr h="319088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854118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10.53728243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454969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10.72271659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10.81670507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022420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10.78525033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656607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10.84375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l-PL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10.80617585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3319766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10.828125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10.81316004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7930804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7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10.8203125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cs-CZ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10.81548911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545468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8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10.81640625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hr-HR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10.81626557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9358459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10.81835938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10.81652441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5653386"/>
                  </a:ext>
                </a:extLst>
              </a:tr>
              <a:tr h="473075"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</a:t>
                      </a:r>
                    </a:p>
                  </a:txBody>
                  <a:tcPr marL="9464" marR="9464" marT="9464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10.81738281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6</a:t>
                      </a:r>
                      <a:r>
                        <a:rPr kumimoji="0" lang="is-I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1069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457200"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defTabSz="45720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defTabSz="4572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defTabSz="4572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nb-NO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10.81665383</a:t>
                      </a:r>
                    </a:p>
                  </a:txBody>
                  <a:tcPr marL="12700" marR="12700" marT="1270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78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88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29" name="Text Box 93">
            <a:extLst>
              <a:ext uri="{FF2B5EF4-FFF2-40B4-BE49-F238E27FC236}">
                <a16:creationId xmlns:a16="http://schemas.microsoft.com/office/drawing/2014/main" id="{19413DF3-F00E-D145-8388-2F842AAE2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538288"/>
            <a:ext cx="556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楷体_GB2312" charset="0"/>
                <a:sym typeface="Wingdings" pitchFamily="2" charset="2"/>
              </a:rPr>
              <a:t> </a:t>
            </a:r>
            <a:r>
              <a:rPr kumimoji="1" lang="zh-CN" altLang="en-US" b="1">
                <a:latin typeface="楷体_GB2312" charset="0"/>
              </a:rPr>
              <a:t>重根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/* multiple root */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zh-CN" altLang="en-US" b="1">
                <a:latin typeface="楷体_GB2312" charset="0"/>
              </a:rPr>
              <a:t>加速收敛法：</a:t>
            </a:r>
            <a:endParaRPr kumimoji="1" lang="en-US" altLang="zh-CN" b="1">
              <a:latin typeface="楷体_GB2312" charset="0"/>
            </a:endParaRPr>
          </a:p>
        </p:txBody>
      </p:sp>
      <p:grpSp>
        <p:nvGrpSpPr>
          <p:cNvPr id="65641" name="Group 105">
            <a:extLst>
              <a:ext uri="{FF2B5EF4-FFF2-40B4-BE49-F238E27FC236}">
                <a16:creationId xmlns:a16="http://schemas.microsoft.com/office/drawing/2014/main" id="{E4EC6AE0-DAAD-574F-9923-6844A2457EF8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995488"/>
            <a:ext cx="7086600" cy="457200"/>
            <a:chOff x="624" y="1008"/>
            <a:chExt cx="4464" cy="288"/>
          </a:xfrm>
        </p:grpSpPr>
        <p:sp>
          <p:nvSpPr>
            <p:cNvPr id="65630" name="Text Box 94">
              <a:extLst>
                <a:ext uri="{FF2B5EF4-FFF2-40B4-BE49-F238E27FC236}">
                  <a16:creationId xmlns:a16="http://schemas.microsoft.com/office/drawing/2014/main" id="{7ACB98E8-91C2-6A4C-B61A-B1104721FE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1008"/>
              <a:ext cx="44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solidFill>
                    <a:schemeClr val="accent2"/>
                  </a:solidFill>
                  <a:latin typeface="Arial" panose="020B0604020202020204" pitchFamily="34" charset="0"/>
                </a:rPr>
                <a:t>Q1: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若　　　</a:t>
              </a:r>
              <a:r>
                <a:rPr kumimoji="1" lang="en-US" altLang="zh-CN" b="1">
                  <a:latin typeface="楷体_GB2312" charset="0"/>
                </a:rPr>
                <a:t>          </a:t>
              </a:r>
              <a:r>
                <a:rPr kumimoji="1" lang="zh-CN" altLang="en-US" b="1">
                  <a:latin typeface="楷体_GB2312" charset="0"/>
                </a:rPr>
                <a:t>，</a:t>
              </a:r>
              <a:r>
                <a:rPr kumimoji="1" lang="en-US" altLang="zh-CN" b="1"/>
                <a:t>Newton</a:t>
              </a:r>
              <a:r>
                <a:rPr kumimoji="1" lang="zh-CN" altLang="en-US" b="1"/>
                <a:t>’</a:t>
              </a:r>
              <a:r>
                <a:rPr kumimoji="1" lang="en-US" altLang="zh-CN" b="1"/>
                <a:t>s Method </a:t>
              </a:r>
              <a:r>
                <a:rPr kumimoji="1" lang="zh-CN" altLang="en-US" b="1">
                  <a:latin typeface="楷体_GB2312" charset="0"/>
                </a:rPr>
                <a:t>是否仍收敛？</a:t>
              </a:r>
              <a:endParaRPr kumimoji="1" lang="en-US" altLang="zh-CN" b="1">
                <a:latin typeface="楷体_GB2312" charset="0"/>
              </a:endParaRPr>
            </a:p>
          </p:txBody>
        </p:sp>
        <p:graphicFrame>
          <p:nvGraphicFramePr>
            <p:cNvPr id="9234" name="Object 95">
              <a:extLst>
                <a:ext uri="{FF2B5EF4-FFF2-40B4-BE49-F238E27FC236}">
                  <a16:creationId xmlns:a16="http://schemas.microsoft.com/office/drawing/2014/main" id="{B66BFEB7-3ECA-584B-AF42-A290F5D4F3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1031"/>
            <a:ext cx="786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7" name="Equation" r:id="rId8" imgW="16090900" imgH="4686300" progId="Equation.3">
                    <p:embed/>
                  </p:oleObj>
                </mc:Choice>
                <mc:Fallback>
                  <p:oleObj name="Equation" r:id="rId8" imgW="16090900" imgH="4686300" progId="Equation.3">
                    <p:embed/>
                    <p:pic>
                      <p:nvPicPr>
                        <p:cNvPr id="9234" name="Object 95">
                          <a:extLst>
                            <a:ext uri="{FF2B5EF4-FFF2-40B4-BE49-F238E27FC236}">
                              <a16:creationId xmlns:a16="http://schemas.microsoft.com/office/drawing/2014/main" id="{B66BFEB7-3ECA-584B-AF42-A290F5D4F3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1031"/>
                          <a:ext cx="786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642" name="Group 106">
            <a:extLst>
              <a:ext uri="{FF2B5EF4-FFF2-40B4-BE49-F238E27FC236}">
                <a16:creationId xmlns:a16="http://schemas.microsoft.com/office/drawing/2014/main" id="{1A27042C-3AA6-BB41-ABED-24592A88D77C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376488"/>
            <a:ext cx="7848600" cy="457200"/>
            <a:chOff x="432" y="1344"/>
            <a:chExt cx="4944" cy="288"/>
          </a:xfrm>
        </p:grpSpPr>
        <p:sp>
          <p:nvSpPr>
            <p:cNvPr id="65634" name="Text Box 98">
              <a:extLst>
                <a:ext uri="{FF2B5EF4-FFF2-40B4-BE49-F238E27FC236}">
                  <a16:creationId xmlns:a16="http://schemas.microsoft.com/office/drawing/2014/main" id="{DE7CF702-FA4D-0C4C-8D24-ABD92D5B01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344"/>
              <a:ext cx="49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设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* </a:t>
              </a:r>
              <a:r>
                <a:rPr kumimoji="1" lang="zh-CN" altLang="en-US" b="1"/>
                <a:t>是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的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m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重根，则：</a:t>
              </a:r>
              <a:r>
                <a:rPr kumimoji="1" lang="en-US" altLang="zh-CN" b="1"/>
                <a:t>                                    </a:t>
              </a:r>
              <a:r>
                <a:rPr kumimoji="1" lang="zh-CN" altLang="en-US" b="1"/>
                <a:t>且</a:t>
              </a:r>
              <a:r>
                <a:rPr kumimoji="1" lang="en-US" altLang="zh-CN" b="1"/>
                <a:t>               </a:t>
              </a:r>
              <a:r>
                <a:rPr kumimoji="1" lang="zh-CN" altLang="en-US" b="1"/>
                <a:t>。</a:t>
              </a:r>
              <a:endParaRPr kumimoji="1" lang="en-US" altLang="zh-CN" b="1"/>
            </a:p>
          </p:txBody>
        </p:sp>
        <p:graphicFrame>
          <p:nvGraphicFramePr>
            <p:cNvPr id="9231" name="Object 102">
              <a:extLst>
                <a:ext uri="{FF2B5EF4-FFF2-40B4-BE49-F238E27FC236}">
                  <a16:creationId xmlns:a16="http://schemas.microsoft.com/office/drawing/2014/main" id="{60E66789-3078-524B-A695-1DD9B9E1911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51" y="1344"/>
            <a:ext cx="1592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8" name="Equation" r:id="rId10" imgW="1346200" imgH="228600" progId="Equation.3">
                    <p:embed/>
                  </p:oleObj>
                </mc:Choice>
                <mc:Fallback>
                  <p:oleObj name="Equation" r:id="rId10" imgW="1346200" imgH="228600" progId="Equation.3">
                    <p:embed/>
                    <p:pic>
                      <p:nvPicPr>
                        <p:cNvPr id="9231" name="Object 102">
                          <a:extLst>
                            <a:ext uri="{FF2B5EF4-FFF2-40B4-BE49-F238E27FC236}">
                              <a16:creationId xmlns:a16="http://schemas.microsoft.com/office/drawing/2014/main" id="{60E66789-3078-524B-A695-1DD9B9E1911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51" y="1344"/>
                          <a:ext cx="1592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2" name="Object 103">
              <a:extLst>
                <a:ext uri="{FF2B5EF4-FFF2-40B4-BE49-F238E27FC236}">
                  <a16:creationId xmlns:a16="http://schemas.microsoft.com/office/drawing/2014/main" id="{981BA916-A4D0-A140-AA8C-887F2F96B5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12" y="1392"/>
            <a:ext cx="720" cy="2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59" name="Equation" r:id="rId12" imgW="14338300" imgH="4686300" progId="Equation.3">
                    <p:embed/>
                  </p:oleObj>
                </mc:Choice>
                <mc:Fallback>
                  <p:oleObj name="Equation" r:id="rId12" imgW="14338300" imgH="4686300" progId="Equation.3">
                    <p:embed/>
                    <p:pic>
                      <p:nvPicPr>
                        <p:cNvPr id="9232" name="Object 103">
                          <a:extLst>
                            <a:ext uri="{FF2B5EF4-FFF2-40B4-BE49-F238E27FC236}">
                              <a16:creationId xmlns:a16="http://schemas.microsoft.com/office/drawing/2014/main" id="{981BA916-A4D0-A140-AA8C-887F2F96B5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2" y="1392"/>
                          <a:ext cx="720" cy="2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646" name="Group 110">
            <a:extLst>
              <a:ext uri="{FF2B5EF4-FFF2-40B4-BE49-F238E27FC236}">
                <a16:creationId xmlns:a16="http://schemas.microsoft.com/office/drawing/2014/main" id="{953EB0F9-88D2-6B4B-B68B-62D66FA12CCB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2833688"/>
            <a:ext cx="7924800" cy="1214437"/>
            <a:chOff x="432" y="1728"/>
            <a:chExt cx="4992" cy="765"/>
          </a:xfrm>
        </p:grpSpPr>
        <p:sp>
          <p:nvSpPr>
            <p:cNvPr id="65644" name="Text Box 108">
              <a:extLst>
                <a:ext uri="{FF2B5EF4-FFF2-40B4-BE49-F238E27FC236}">
                  <a16:creationId xmlns:a16="http://schemas.microsoft.com/office/drawing/2014/main" id="{9B8A651C-1159-0640-984F-88BAE6A842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728"/>
              <a:ext cx="4992" cy="6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0"/>
                </a:spcBef>
              </a:pPr>
              <a:r>
                <a:rPr kumimoji="1" lang="zh-CN" altLang="en-US" b="1" dirty="0"/>
                <a:t>因为</a:t>
              </a:r>
              <a:r>
                <a:rPr kumimoji="1" lang="en-US" altLang="zh-CN" b="1" dirty="0"/>
                <a:t> 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>
                  <a:latin typeface="楷体_GB2312" charset="0"/>
                </a:rPr>
                <a:t>事实上是一种特殊的不动点迭代，</a:t>
              </a:r>
              <a:endParaRPr kumimoji="1" lang="en-US" altLang="zh-CN" b="1" dirty="0">
                <a:latin typeface="楷体_GB2312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 dirty="0">
                  <a:latin typeface="楷体_GB2312" charset="0"/>
                </a:rPr>
                <a:t>其中</a:t>
              </a:r>
              <a:r>
                <a:rPr kumimoji="1" lang="en-US" altLang="zh-CN" b="1" dirty="0">
                  <a:latin typeface="楷体_GB2312" charset="0"/>
                </a:rPr>
                <a:t>                        </a:t>
              </a:r>
              <a:r>
                <a:rPr kumimoji="1" lang="zh-CN" altLang="en-US" b="1" dirty="0">
                  <a:latin typeface="楷体_GB2312" charset="0"/>
                </a:rPr>
                <a:t>，    则</a:t>
              </a:r>
              <a:endParaRPr kumimoji="1" lang="en-US" altLang="zh-CN" b="1" dirty="0">
                <a:latin typeface="楷体_GB2312" charset="0"/>
              </a:endParaRPr>
            </a:p>
          </p:txBody>
        </p:sp>
        <p:graphicFrame>
          <p:nvGraphicFramePr>
            <p:cNvPr id="9229" name="Object 109">
              <a:extLst>
                <a:ext uri="{FF2B5EF4-FFF2-40B4-BE49-F238E27FC236}">
                  <a16:creationId xmlns:a16="http://schemas.microsoft.com/office/drawing/2014/main" id="{C2F6C323-C350-EA47-B0D2-D8F603E7D7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2016"/>
            <a:ext cx="127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760" name="Equation" r:id="rId14" imgW="25450800" imgH="9652000" progId="Equation.3">
                    <p:embed/>
                  </p:oleObj>
                </mc:Choice>
                <mc:Fallback>
                  <p:oleObj name="Equation" r:id="rId14" imgW="25450800" imgH="9652000" progId="Equation.3">
                    <p:embed/>
                    <p:pic>
                      <p:nvPicPr>
                        <p:cNvPr id="9229" name="Object 109">
                          <a:extLst>
                            <a:ext uri="{FF2B5EF4-FFF2-40B4-BE49-F238E27FC236}">
                              <a16:creationId xmlns:a16="http://schemas.microsoft.com/office/drawing/2014/main" id="{C2F6C323-C350-EA47-B0D2-D8F603E7D7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2016"/>
                          <a:ext cx="127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647" name="Object 111">
            <a:extLst>
              <a:ext uri="{FF2B5EF4-FFF2-40B4-BE49-F238E27FC236}">
                <a16:creationId xmlns:a16="http://schemas.microsoft.com/office/drawing/2014/main" id="{F5232D0B-2AF7-0640-82E2-06A95F16AB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3188" y="3987800"/>
          <a:ext cx="44132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1" name="Equation" r:id="rId16" imgW="2413000" imgH="469900" progId="Equation.3">
                  <p:embed/>
                </p:oleObj>
              </mc:Choice>
              <mc:Fallback>
                <p:oleObj name="Equation" r:id="rId16" imgW="2413000" imgH="469900" progId="Equation.3">
                  <p:embed/>
                  <p:pic>
                    <p:nvPicPr>
                      <p:cNvPr id="65647" name="Object 111">
                        <a:extLst>
                          <a:ext uri="{FF2B5EF4-FFF2-40B4-BE49-F238E27FC236}">
                            <a16:creationId xmlns:a16="http://schemas.microsoft.com/office/drawing/2014/main" id="{F5232D0B-2AF7-0640-82E2-06A95F16AB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3987800"/>
                        <a:ext cx="44132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48" name="Object 112">
            <a:extLst>
              <a:ext uri="{FF2B5EF4-FFF2-40B4-BE49-F238E27FC236}">
                <a16:creationId xmlns:a16="http://schemas.microsoft.com/office/drawing/2014/main" id="{78405E32-731D-D74F-9332-F2A90265BE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43613" y="4052888"/>
          <a:ext cx="1249362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62" name="Equation" r:id="rId18" imgW="635000" imgH="393700" progId="Equation.3">
                  <p:embed/>
                </p:oleObj>
              </mc:Choice>
              <mc:Fallback>
                <p:oleObj name="Equation" r:id="rId18" imgW="635000" imgH="393700" progId="Equation.3">
                  <p:embed/>
                  <p:pic>
                    <p:nvPicPr>
                      <p:cNvPr id="65648" name="Object 112">
                        <a:extLst>
                          <a:ext uri="{FF2B5EF4-FFF2-40B4-BE49-F238E27FC236}">
                            <a16:creationId xmlns:a16="http://schemas.microsoft.com/office/drawing/2014/main" id="{78405E32-731D-D74F-9332-F2A90265BE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4052888"/>
                        <a:ext cx="1249362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50" name="Text Box 114">
            <a:extLst>
              <a:ext uri="{FF2B5EF4-FFF2-40B4-BE49-F238E27FC236}">
                <a16:creationId xmlns:a16="http://schemas.microsoft.com/office/drawing/2014/main" id="{DA083DFB-FD90-CB4B-8123-46A0EC2BE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814888"/>
            <a:ext cx="708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A1:</a:t>
            </a:r>
            <a:r>
              <a:rPr kumimoji="1" lang="en-US" altLang="zh-CN" b="1">
                <a:solidFill>
                  <a:srgbClr val="FF3300"/>
                </a:solidFill>
                <a:latin typeface="Arial" panose="020B0604020202020204" pitchFamily="34" charset="0"/>
              </a:rPr>
              <a:t>  </a:t>
            </a:r>
            <a:r>
              <a:rPr kumimoji="1" lang="zh-CN" altLang="en-US" b="1">
                <a:latin typeface="楷体_GB2312" charset="0"/>
              </a:rPr>
              <a:t>有局部收敛性，但重数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en-US" altLang="zh-CN" b="1" i="1"/>
              <a:t>m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zh-CN" altLang="en-US" b="1">
                <a:latin typeface="楷体_GB2312" charset="0"/>
              </a:rPr>
              <a:t>越高，收敛越慢。</a:t>
            </a:r>
            <a:endParaRPr kumimoji="1" lang="en-US" altLang="zh-CN" b="1">
              <a:latin typeface="楷体_GB2312" charset="0"/>
            </a:endParaRPr>
          </a:p>
        </p:txBody>
      </p:sp>
      <p:sp>
        <p:nvSpPr>
          <p:cNvPr id="65652" name="Text Box 116">
            <a:extLst>
              <a:ext uri="{FF2B5EF4-FFF2-40B4-BE49-F238E27FC236}">
                <a16:creationId xmlns:a16="http://schemas.microsoft.com/office/drawing/2014/main" id="{C7193908-5987-F141-8B64-0A873A6BD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348288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Q2:</a:t>
            </a:r>
            <a:r>
              <a:rPr kumimoji="1" lang="en-US" altLang="zh-CN" b="1">
                <a:latin typeface="楷体_GB2312" charset="0"/>
              </a:rPr>
              <a:t> </a:t>
            </a:r>
            <a:r>
              <a:rPr kumimoji="1" lang="zh-CN" altLang="en-US" b="1">
                <a:latin typeface="楷体_GB2312" charset="0"/>
              </a:rPr>
              <a:t>如何加速重根的收敛？</a:t>
            </a:r>
            <a:endParaRPr kumimoji="1" lang="en-US" altLang="zh-CN" b="1">
              <a:latin typeface="楷体_GB231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71352886-60C7-464F-A239-F3F566935B9D}"/>
              </a:ext>
            </a:extLst>
          </p:cNvPr>
          <p:cNvSpPr txBox="1">
            <a:spLocks/>
          </p:cNvSpPr>
          <p:nvPr/>
        </p:nvSpPr>
        <p:spPr>
          <a:xfrm>
            <a:off x="330743" y="3810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改进与推广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1" name="Process 30">
            <a:extLst>
              <a:ext uri="{FF2B5EF4-FFF2-40B4-BE49-F238E27FC236}">
                <a16:creationId xmlns:a16="http://schemas.microsoft.com/office/drawing/2014/main" id="{FA81EE3E-CCB0-D940-9A3B-52A691C0764A}"/>
              </a:ext>
            </a:extLst>
          </p:cNvPr>
          <p:cNvSpPr/>
          <p:nvPr/>
        </p:nvSpPr>
        <p:spPr>
          <a:xfrm>
            <a:off x="330743" y="10668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70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6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64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6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6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6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6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65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29" grpId="0" autoUpdateAnimBg="0"/>
      <p:bldP spid="65650" grpId="0" autoUpdateAnimBg="0"/>
      <p:bldP spid="65652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3283D23F-D22E-954C-80B1-BC1B9A4B5B18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zh-CN" altLang="en-US" sz="1400">
                <a:ea typeface="宋体" panose="02010600030101010101" pitchFamily="2" charset="-122"/>
              </a:rPr>
              <a:t>华长生制作</a:t>
            </a:r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75FA6C40-6B23-8C4C-996D-9573C6FEE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0BBE628-0C11-A64E-984F-1918BC5C1D9A}" type="slidenum">
              <a:rPr lang="en-US" altLang="zh-CN" sz="1400">
                <a:ea typeface="宋体" panose="02010600030101010101" pitchFamily="2" charset="-122"/>
              </a:rPr>
              <a:pPr eaLnBrk="1" hangingPunct="1"/>
              <a:t>13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sp>
        <p:nvSpPr>
          <p:cNvPr id="76814" name="Rectangle 14">
            <a:extLst>
              <a:ext uri="{FF2B5EF4-FFF2-40B4-BE49-F238E27FC236}">
                <a16:creationId xmlns:a16="http://schemas.microsoft.com/office/drawing/2014/main" id="{743FC86E-80E5-F44F-937E-CC82ADCC05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850" y="549275"/>
            <a:ext cx="78486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Arial" panose="020B0604020202020204" pitchFamily="34" charset="0"/>
              </a:rPr>
              <a:t>A2:  </a:t>
            </a:r>
            <a:r>
              <a:rPr lang="zh-CN" altLang="en-US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将迭代关系式改为</a:t>
            </a:r>
            <a:endParaRPr lang="en-US" altLang="zh-CN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0245" name="Object 15">
            <a:extLst>
              <a:ext uri="{FF2B5EF4-FFF2-40B4-BE49-F238E27FC236}">
                <a16:creationId xmlns:a16="http://schemas.microsoft.com/office/drawing/2014/main" id="{38A5E5E0-4303-AB46-A913-BA6DC0B084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1196975"/>
          <a:ext cx="244792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1" name="Equation" r:id="rId5" imgW="1054100" imgH="431800" progId="Equation.3">
                  <p:embed/>
                </p:oleObj>
              </mc:Choice>
              <mc:Fallback>
                <p:oleObj name="Equation" r:id="rId5" imgW="1054100" imgH="431800" progId="Equation.3">
                  <p:embed/>
                  <p:pic>
                    <p:nvPicPr>
                      <p:cNvPr id="10245" name="Object 15">
                        <a:extLst>
                          <a:ext uri="{FF2B5EF4-FFF2-40B4-BE49-F238E27FC236}">
                            <a16:creationId xmlns:a16="http://schemas.microsoft.com/office/drawing/2014/main" id="{38A5E5E0-4303-AB46-A913-BA6DC0B084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196975"/>
                        <a:ext cx="244792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17" name="Text Box 17">
            <a:extLst>
              <a:ext uri="{FF2B5EF4-FFF2-40B4-BE49-F238E27FC236}">
                <a16:creationId xmlns:a16="http://schemas.microsoft.com/office/drawing/2014/main" id="{1DCA3AAD-E21E-9F4D-94A1-C4D3E405C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2133600"/>
            <a:ext cx="799306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容易验证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              </a:t>
            </a:r>
            <a:r>
              <a:rPr lang="zh-CN" altLang="en-US" b="1">
                <a:latin typeface="黑体" panose="02010609060101010101" pitchFamily="49" charset="-122"/>
                <a:ea typeface="黑体" panose="02010609060101010101" pitchFamily="49" charset="-122"/>
              </a:rPr>
              <a:t>，此时迭代法至少二阶收敛</a:t>
            </a:r>
            <a:r>
              <a:rPr lang="en-US" altLang="zh-CN" b="1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</p:txBody>
      </p:sp>
      <p:graphicFrame>
        <p:nvGraphicFramePr>
          <p:cNvPr id="10247" name="Object 18">
            <a:extLst>
              <a:ext uri="{FF2B5EF4-FFF2-40B4-BE49-F238E27FC236}">
                <a16:creationId xmlns:a16="http://schemas.microsoft.com/office/drawing/2014/main" id="{9CECAC8C-EF1F-274E-B3BD-A7F8B04ABD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09825" y="2117725"/>
          <a:ext cx="1514475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2" name="Equation" r:id="rId7" imgW="622300" imgH="228600" progId="Equation.3">
                  <p:embed/>
                </p:oleObj>
              </mc:Choice>
              <mc:Fallback>
                <p:oleObj name="Equation" r:id="rId7" imgW="622300" imgH="228600" progId="Equation.3">
                  <p:embed/>
                  <p:pic>
                    <p:nvPicPr>
                      <p:cNvPr id="10247" name="Object 18">
                        <a:extLst>
                          <a:ext uri="{FF2B5EF4-FFF2-40B4-BE49-F238E27FC236}">
                            <a16:creationId xmlns:a16="http://schemas.microsoft.com/office/drawing/2014/main" id="{9CECAC8C-EF1F-274E-B3BD-A7F8B04ABD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2117725"/>
                        <a:ext cx="1514475" cy="398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17">
            <a:extLst>
              <a:ext uri="{FF2B5EF4-FFF2-40B4-BE49-F238E27FC236}">
                <a16:creationId xmlns:a16="http://schemas.microsoft.com/office/drawing/2014/main" id="{C0D7FF76-EDD7-3B46-A412-A7CCADAC7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3" y="3141663"/>
            <a:ext cx="6900862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0000FF"/>
                </a:solidFill>
                <a:latin typeface="Arial" panose="020B0604020202020204" pitchFamily="34" charset="0"/>
              </a:rPr>
              <a:t>二、</a:t>
            </a:r>
            <a:r>
              <a:rPr kumimoji="1" lang="zh-CN" altLang="en-US" b="1">
                <a:latin typeface="楷体_GB2312" charset="0"/>
              </a:rPr>
              <a:t>将求</a:t>
            </a:r>
            <a:r>
              <a:rPr kumimoji="1" lang="en-US" altLang="zh-CN" b="1"/>
              <a:t> </a:t>
            </a:r>
            <a:r>
              <a:rPr kumimoji="1" lang="en-US" altLang="zh-CN" b="1" i="1"/>
              <a:t>f</a:t>
            </a:r>
            <a:r>
              <a:rPr kumimoji="1" lang="en-US" altLang="zh-CN" b="1"/>
              <a:t> </a:t>
            </a:r>
            <a:r>
              <a:rPr kumimoji="1" lang="zh-CN" altLang="en-US" b="1">
                <a:latin typeface="楷体_GB2312" charset="0"/>
              </a:rPr>
              <a:t>的重根转化为求另一函数的单根。</a:t>
            </a:r>
            <a:endParaRPr kumimoji="1" lang="en-US" altLang="zh-CN" b="1">
              <a:latin typeface="楷体_GB2312" charset="0"/>
            </a:endParaRPr>
          </a:p>
        </p:txBody>
      </p:sp>
      <p:grpSp>
        <p:nvGrpSpPr>
          <p:cNvPr id="16" name="Group 119">
            <a:extLst>
              <a:ext uri="{FF2B5EF4-FFF2-40B4-BE49-F238E27FC236}">
                <a16:creationId xmlns:a16="http://schemas.microsoft.com/office/drawing/2014/main" id="{B9C35084-1D46-E847-AD28-06E84A6F9D18}"/>
              </a:ext>
            </a:extLst>
          </p:cNvPr>
          <p:cNvGrpSpPr>
            <a:grpSpLocks/>
          </p:cNvGrpSpPr>
          <p:nvPr/>
        </p:nvGrpSpPr>
        <p:grpSpPr bwMode="auto">
          <a:xfrm>
            <a:off x="788988" y="3606800"/>
            <a:ext cx="5943600" cy="727075"/>
            <a:chOff x="288" y="1440"/>
            <a:chExt cx="3744" cy="458"/>
          </a:xfrm>
        </p:grpSpPr>
        <p:sp>
          <p:nvSpPr>
            <p:cNvPr id="17" name="Text Box 120">
              <a:extLst>
                <a:ext uri="{FF2B5EF4-FFF2-40B4-BE49-F238E27FC236}">
                  <a16:creationId xmlns:a16="http://schemas.microsoft.com/office/drawing/2014/main" id="{0AA16545-D0C1-0349-9809-08422F11C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509"/>
              <a:ext cx="37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latin typeface="楷体_GB2312" charset="0"/>
                </a:rPr>
                <a:t>令　　　　          　，则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>
                  <a:latin typeface="楷体_GB2312" charset="0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的重根</a:t>
              </a:r>
              <a:r>
                <a:rPr kumimoji="1" lang="en-US" altLang="zh-CN" b="1">
                  <a:latin typeface="楷体_GB2312" charset="0"/>
                </a:rPr>
                <a:t> = </a:t>
              </a:r>
              <a:r>
                <a:rPr kumimoji="1" lang="en-US" altLang="zh-CN" b="1" i="1">
                  <a:sym typeface="Symbol" pitchFamily="2" charset="2"/>
                </a:rPr>
                <a:t></a:t>
              </a:r>
              <a:r>
                <a:rPr kumimoji="1" lang="en-US" altLang="zh-CN" b="1" i="1">
                  <a:latin typeface="楷体_GB2312" charset="0"/>
                  <a:sym typeface="Symbol" pitchFamily="2" charset="2"/>
                </a:rPr>
                <a:t> </a:t>
              </a:r>
              <a:r>
                <a:rPr kumimoji="1" lang="zh-CN" altLang="en-US" b="1">
                  <a:latin typeface="楷体_GB2312" charset="0"/>
                </a:rPr>
                <a:t>的单根。</a:t>
              </a:r>
              <a:endParaRPr kumimoji="1" lang="en-US" altLang="zh-CN" b="1">
                <a:latin typeface="楷体_GB2312" charset="0"/>
              </a:endParaRPr>
            </a:p>
          </p:txBody>
        </p:sp>
        <p:graphicFrame>
          <p:nvGraphicFramePr>
            <p:cNvPr id="10254" name="Object 121">
              <a:extLst>
                <a:ext uri="{FF2B5EF4-FFF2-40B4-BE49-F238E27FC236}">
                  <a16:creationId xmlns:a16="http://schemas.microsoft.com/office/drawing/2014/main" id="{7302E2B1-EE42-7845-B6DE-6E12E7F084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6" y="1440"/>
            <a:ext cx="942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723" name="Equation" r:id="rId9" imgW="20485100" imgH="9652000" progId="Equation.3">
                    <p:embed/>
                  </p:oleObj>
                </mc:Choice>
                <mc:Fallback>
                  <p:oleObj name="Equation" r:id="rId9" imgW="20485100" imgH="9652000" progId="Equation.3">
                    <p:embed/>
                    <p:pic>
                      <p:nvPicPr>
                        <p:cNvPr id="10254" name="Object 121">
                          <a:extLst>
                            <a:ext uri="{FF2B5EF4-FFF2-40B4-BE49-F238E27FC236}">
                              <a16:creationId xmlns:a16="http://schemas.microsoft.com/office/drawing/2014/main" id="{7302E2B1-EE42-7845-B6DE-6E12E7F084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6" y="1440"/>
                          <a:ext cx="942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250" name="Object 5">
            <a:extLst>
              <a:ext uri="{FF2B5EF4-FFF2-40B4-BE49-F238E27FC236}">
                <a16:creationId xmlns:a16="http://schemas.microsoft.com/office/drawing/2014/main" id="{9472257E-C993-2947-98F6-988103B4DF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4767263"/>
          <a:ext cx="669766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24" name="公式" r:id="rId11" imgW="67589400" imgH="10236200" progId="Equation.3">
                  <p:embed/>
                </p:oleObj>
              </mc:Choice>
              <mc:Fallback>
                <p:oleObj name="公式" r:id="rId11" imgW="67589400" imgH="10236200" progId="Equation.3">
                  <p:embed/>
                  <p:pic>
                    <p:nvPicPr>
                      <p:cNvPr id="10250" name="Object 5">
                        <a:extLst>
                          <a:ext uri="{FF2B5EF4-FFF2-40B4-BE49-F238E27FC236}">
                            <a16:creationId xmlns:a16="http://schemas.microsoft.com/office/drawing/2014/main" id="{9472257E-C993-2947-98F6-988103B4DFA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4767263"/>
                        <a:ext cx="6697662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 Box 7">
            <a:extLst>
              <a:ext uri="{FF2B5EF4-FFF2-40B4-BE49-F238E27FC236}">
                <a16:creationId xmlns:a16="http://schemas.microsoft.com/office/drawing/2014/main" id="{C3D715C4-101E-3648-9C58-756E87BB5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335463"/>
            <a:ext cx="85328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   </a:t>
            </a:r>
            <a:r>
              <a:rPr lang="zh-CN" altLang="en-US" b="1"/>
              <a:t>可将</a:t>
            </a:r>
            <a:r>
              <a:rPr lang="en-US" altLang="zh-CN" b="1"/>
              <a:t>Newton</a:t>
            </a:r>
            <a:r>
              <a:rPr lang="zh-CN" altLang="en-US" b="1"/>
              <a:t>法的迭代函数修改为</a:t>
            </a:r>
            <a:endParaRPr lang="en-US" altLang="zh-CN" b="1"/>
          </a:p>
        </p:txBody>
      </p:sp>
      <p:sp>
        <p:nvSpPr>
          <p:cNvPr id="22" name="Rectangle 11">
            <a:extLst>
              <a:ext uri="{FF2B5EF4-FFF2-40B4-BE49-F238E27FC236}">
                <a16:creationId xmlns:a16="http://schemas.microsoft.com/office/drawing/2014/main" id="{F4296918-62DB-2442-B36D-8AC6BD5B6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32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CC"/>
                </a:solidFill>
              </a14:hiddenFill>
            </a:ext>
            <a:ext uri="{91240B29-F687-4F45-9708-019B960494DF}">
              <a14:hiddenLine xmlns:a14="http://schemas.microsoft.com/office/drawing/2010/main" w="4127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225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76" name="Text Box 16">
            <a:extLst>
              <a:ext uri="{FF2B5EF4-FFF2-40B4-BE49-F238E27FC236}">
                <a16:creationId xmlns:a16="http://schemas.microsoft.com/office/drawing/2014/main" id="{E7190ABC-F694-A44A-8F1A-AC88F9CB6D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838200"/>
            <a:ext cx="8001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 dirty="0"/>
              <a:t>Newton</a:t>
            </a:r>
            <a:r>
              <a:rPr kumimoji="1" lang="zh-CN" altLang="en-US" b="1" dirty="0"/>
              <a:t>’</a:t>
            </a:r>
            <a:r>
              <a:rPr kumimoji="1" lang="en-US" altLang="zh-CN" b="1" dirty="0"/>
              <a:t>s Method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一步要计算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和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 </a:t>
            </a:r>
            <a:r>
              <a:rPr kumimoji="1" lang="zh-CN" altLang="en-US" b="1" i="1" dirty="0"/>
              <a:t>’</a:t>
            </a:r>
            <a:r>
              <a:rPr kumimoji="1" lang="zh-CN" altLang="en-US" b="1" dirty="0">
                <a:latin typeface="楷体_GB2312" charset="0"/>
              </a:rPr>
              <a:t>，相当于</a:t>
            </a:r>
            <a:r>
              <a:rPr kumimoji="1" lang="en-US" altLang="zh-CN" b="1" dirty="0"/>
              <a:t>2</a:t>
            </a:r>
            <a:r>
              <a:rPr kumimoji="1" lang="zh-CN" altLang="en-US" b="1" dirty="0">
                <a:latin typeface="楷体_GB2312" charset="0"/>
              </a:rPr>
              <a:t>个函数值，比较费时。现用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zh-CN" altLang="en-US" b="1" dirty="0">
                <a:latin typeface="楷体_GB2312" charset="0"/>
              </a:rPr>
              <a:t>的值近似</a:t>
            </a:r>
            <a:r>
              <a:rPr kumimoji="1" lang="en-US" altLang="zh-CN" b="1" dirty="0">
                <a:latin typeface="楷体_GB2312" charset="0"/>
              </a:rPr>
              <a:t> </a:t>
            </a:r>
            <a:r>
              <a:rPr kumimoji="1" lang="en-US" altLang="zh-CN" b="1" i="1" dirty="0"/>
              <a:t>f </a:t>
            </a:r>
            <a:r>
              <a:rPr kumimoji="1" lang="zh-CN" altLang="en-US" b="1" i="1" dirty="0"/>
              <a:t>’</a:t>
            </a:r>
            <a:r>
              <a:rPr kumimoji="1" lang="zh-CN" altLang="en-US" b="1" dirty="0">
                <a:latin typeface="楷体_GB2312" charset="0"/>
              </a:rPr>
              <a:t>，可少算一个函数值。</a:t>
            </a:r>
            <a:endParaRPr kumimoji="1" lang="en-US" altLang="zh-CN" b="1" dirty="0">
              <a:latin typeface="楷体_GB2312" charset="0"/>
            </a:endParaRPr>
          </a:p>
        </p:txBody>
      </p:sp>
      <p:sp>
        <p:nvSpPr>
          <p:cNvPr id="66581" name="Line 21">
            <a:extLst>
              <a:ext uri="{FF2B5EF4-FFF2-40B4-BE49-F238E27FC236}">
                <a16:creationId xmlns:a16="http://schemas.microsoft.com/office/drawing/2014/main" id="{BA9984C7-448F-D849-8E74-A0712EF776D3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2133600" y="3962400"/>
            <a:ext cx="5045075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6587" name="Arc 27">
            <a:extLst>
              <a:ext uri="{FF2B5EF4-FFF2-40B4-BE49-F238E27FC236}">
                <a16:creationId xmlns:a16="http://schemas.microsoft.com/office/drawing/2014/main" id="{7F5E0681-6B67-4A4B-A1CE-DFFC270E6621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2352675" y="1878013"/>
            <a:ext cx="3181350" cy="2522537"/>
          </a:xfrm>
          <a:custGeom>
            <a:avLst/>
            <a:gdLst>
              <a:gd name="T0" fmla="*/ 0 w 21600"/>
              <a:gd name="T1" fmla="*/ 0 h 21600"/>
              <a:gd name="T2" fmla="*/ 3181350 w 21600"/>
              <a:gd name="T3" fmla="*/ 2522537 h 21600"/>
              <a:gd name="T4" fmla="*/ 0 w 21600"/>
              <a:gd name="T5" fmla="*/ 252253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</a:path>
              <a:path w="21600" h="21600" stroke="0" extrusionOk="0">
                <a:moveTo>
                  <a:pt x="0" y="-1"/>
                </a:moveTo>
                <a:cubicBezTo>
                  <a:pt x="11929" y="-1"/>
                  <a:pt x="21600" y="9670"/>
                  <a:pt x="21600" y="21600"/>
                </a:cubicBezTo>
                <a:lnTo>
                  <a:pt x="0" y="21600"/>
                </a:lnTo>
                <a:lnTo>
                  <a:pt x="0" y="-1"/>
                </a:ln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6588" name="Line 28">
            <a:extLst>
              <a:ext uri="{FF2B5EF4-FFF2-40B4-BE49-F238E27FC236}">
                <a16:creationId xmlns:a16="http://schemas.microsoft.com/office/drawing/2014/main" id="{DE8A74CC-2682-AE4D-8F6C-429B36EC1543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454525" y="2316163"/>
            <a:ext cx="1316038" cy="1646237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6591" name="Line 31">
            <a:extLst>
              <a:ext uri="{FF2B5EF4-FFF2-40B4-BE49-F238E27FC236}">
                <a16:creationId xmlns:a16="http://schemas.microsoft.com/office/drawing/2014/main" id="{003F1900-F470-1846-B7CB-89C0CCDBD3B1}"/>
              </a:ext>
            </a:extLst>
          </p:cNvPr>
          <p:cNvSpPr>
            <a:spLocks noChangeAspect="1" noChangeShapeType="1"/>
          </p:cNvSpPr>
          <p:nvPr/>
        </p:nvSpPr>
        <p:spPr bwMode="auto">
          <a:xfrm flipH="1">
            <a:off x="4781550" y="1987550"/>
            <a:ext cx="752475" cy="1960563"/>
          </a:xfrm>
          <a:prstGeom prst="line">
            <a:avLst/>
          </a:prstGeom>
          <a:noFill/>
          <a:ln w="15875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66595" name="Group 35">
            <a:extLst>
              <a:ext uri="{FF2B5EF4-FFF2-40B4-BE49-F238E27FC236}">
                <a16:creationId xmlns:a16="http://schemas.microsoft.com/office/drawing/2014/main" id="{C8E3B31E-9643-5148-9E67-BF3B11DDD7CA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1987550"/>
            <a:ext cx="457200" cy="2268538"/>
            <a:chOff x="2592" y="1365"/>
            <a:chExt cx="288" cy="1429"/>
          </a:xfrm>
        </p:grpSpPr>
        <p:sp>
          <p:nvSpPr>
            <p:cNvPr id="66590" name="Line 30">
              <a:extLst>
                <a:ext uri="{FF2B5EF4-FFF2-40B4-BE49-F238E27FC236}">
                  <a16:creationId xmlns:a16="http://schemas.microsoft.com/office/drawing/2014/main" id="{55C5DA04-39D1-CC4E-932F-0F56D44227EE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V="1">
              <a:off x="2718" y="1365"/>
              <a:ext cx="0" cy="1244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6592" name="Text Box 32">
              <a:extLst>
                <a:ext uri="{FF2B5EF4-FFF2-40B4-BE49-F238E27FC236}">
                  <a16:creationId xmlns:a16="http://schemas.microsoft.com/office/drawing/2014/main" id="{60BE4ADB-B4B4-734B-8E74-7FF9D5DD7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2" y="2544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0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grpSp>
        <p:nvGrpSpPr>
          <p:cNvPr id="66596" name="Group 36">
            <a:extLst>
              <a:ext uri="{FF2B5EF4-FFF2-40B4-BE49-F238E27FC236}">
                <a16:creationId xmlns:a16="http://schemas.microsoft.com/office/drawing/2014/main" id="{C820665E-20B4-E649-8A19-7DAC2210C8B7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3173413"/>
            <a:ext cx="457200" cy="1082675"/>
            <a:chOff x="2304" y="2112"/>
            <a:chExt cx="288" cy="682"/>
          </a:xfrm>
        </p:grpSpPr>
        <p:sp>
          <p:nvSpPr>
            <p:cNvPr id="66589" name="Line 29">
              <a:extLst>
                <a:ext uri="{FF2B5EF4-FFF2-40B4-BE49-F238E27FC236}">
                  <a16:creationId xmlns:a16="http://schemas.microsoft.com/office/drawing/2014/main" id="{C4533E69-86E1-1948-8377-DF15242ADE61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>
              <a:off x="2441" y="2112"/>
              <a:ext cx="0" cy="497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6594" name="Text Box 34">
              <a:extLst>
                <a:ext uri="{FF2B5EF4-FFF2-40B4-BE49-F238E27FC236}">
                  <a16:creationId xmlns:a16="http://schemas.microsoft.com/office/drawing/2014/main" id="{09CB1375-E8C5-3A43-BB2E-791439E2F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04" y="2544"/>
              <a:ext cx="2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1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sp>
        <p:nvSpPr>
          <p:cNvPr id="66597" name="AutoShape 37">
            <a:extLst>
              <a:ext uri="{FF2B5EF4-FFF2-40B4-BE49-F238E27FC236}">
                <a16:creationId xmlns:a16="http://schemas.microsoft.com/office/drawing/2014/main" id="{236E1A30-FFB6-D84C-8EFD-E889A3251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487613"/>
            <a:ext cx="2057400" cy="838200"/>
          </a:xfrm>
          <a:prstGeom prst="wedgeRectCallout">
            <a:avLst>
              <a:gd name="adj1" fmla="val -80634"/>
              <a:gd name="adj2" fmla="val -10986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chemeClr val="accent2"/>
                </a:solidFill>
              </a:rPr>
              <a:t>切线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8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tangent line */</a:t>
            </a:r>
          </a:p>
        </p:txBody>
      </p:sp>
      <p:sp>
        <p:nvSpPr>
          <p:cNvPr id="66598" name="AutoShape 38">
            <a:extLst>
              <a:ext uri="{FF2B5EF4-FFF2-40B4-BE49-F238E27FC236}">
                <a16:creationId xmlns:a16="http://schemas.microsoft.com/office/drawing/2014/main" id="{E4A20E64-1BF8-344E-AE19-320FFA65E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76400"/>
            <a:ext cx="1905000" cy="838200"/>
          </a:xfrm>
          <a:prstGeom prst="wedgeRectCallout">
            <a:avLst>
              <a:gd name="adj1" fmla="val 91000"/>
              <a:gd name="adj2" fmla="val 33713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sz="2000" b="1">
                <a:solidFill>
                  <a:srgbClr val="FF3300"/>
                </a:solidFill>
              </a:rPr>
              <a:t>割线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8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secant line */</a:t>
            </a:r>
          </a:p>
        </p:txBody>
      </p:sp>
      <p:sp>
        <p:nvSpPr>
          <p:cNvPr id="66599" name="Text Box 39">
            <a:extLst>
              <a:ext uri="{FF2B5EF4-FFF2-40B4-BE49-F238E27FC236}">
                <a16:creationId xmlns:a16="http://schemas.microsoft.com/office/drawing/2014/main" id="{2E096522-C691-9E47-896F-763E73369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00600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  <a:latin typeface="楷体_GB2312" charset="0"/>
              </a:rPr>
              <a:t>切线斜率</a:t>
            </a:r>
            <a:r>
              <a:rPr kumimoji="1" lang="zh-CN" altLang="en-US" b="1">
                <a:latin typeface="楷体_GB2312" charset="0"/>
              </a:rPr>
              <a:t>　</a:t>
            </a:r>
            <a:r>
              <a:rPr kumimoji="1" lang="en-US" altLang="zh-CN" b="1">
                <a:latin typeface="楷体_GB2312" charset="0"/>
                <a:sym typeface="Symbol" pitchFamily="2" charset="2"/>
              </a:rPr>
              <a:t></a:t>
            </a:r>
            <a:r>
              <a:rPr kumimoji="1" lang="zh-CN" altLang="en-US" b="1">
                <a:latin typeface="楷体_GB2312" charset="0"/>
              </a:rPr>
              <a:t>　</a:t>
            </a:r>
            <a:r>
              <a:rPr kumimoji="1" lang="zh-CN" altLang="en-US" b="1">
                <a:solidFill>
                  <a:srgbClr val="FF3300"/>
                </a:solidFill>
                <a:latin typeface="楷体_GB2312" charset="0"/>
              </a:rPr>
              <a:t>割线斜率</a:t>
            </a:r>
            <a:endParaRPr kumimoji="1" lang="en-US" altLang="zh-CN" b="1">
              <a:solidFill>
                <a:srgbClr val="FF3300"/>
              </a:solidFill>
              <a:latin typeface="楷体_GB2312" charset="0"/>
            </a:endParaRPr>
          </a:p>
        </p:txBody>
      </p:sp>
      <p:graphicFrame>
        <p:nvGraphicFramePr>
          <p:cNvPr id="66600" name="Object 40">
            <a:extLst>
              <a:ext uri="{FF2B5EF4-FFF2-40B4-BE49-F238E27FC236}">
                <a16:creationId xmlns:a16="http://schemas.microsoft.com/office/drawing/2014/main" id="{D265B2CB-5C0A-FB40-9B63-2090310C54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648200"/>
          <a:ext cx="3411538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5" name="Equation" r:id="rId8" imgW="44767500" imgH="9944100" progId="Equation.3">
                  <p:embed/>
                </p:oleObj>
              </mc:Choice>
              <mc:Fallback>
                <p:oleObj name="Equation" r:id="rId8" imgW="44767500" imgH="9944100" progId="Equation.3">
                  <p:embed/>
                  <p:pic>
                    <p:nvPicPr>
                      <p:cNvPr id="66600" name="Object 40">
                        <a:extLst>
                          <a:ext uri="{FF2B5EF4-FFF2-40B4-BE49-F238E27FC236}">
                            <a16:creationId xmlns:a16="http://schemas.microsoft.com/office/drawing/2014/main" id="{D265B2CB-5C0A-FB40-9B63-2090310C54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648200"/>
                        <a:ext cx="3411538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601" name="Object 41">
            <a:extLst>
              <a:ext uri="{FF2B5EF4-FFF2-40B4-BE49-F238E27FC236}">
                <a16:creationId xmlns:a16="http://schemas.microsoft.com/office/drawing/2014/main" id="{9777A545-2C7F-BC4C-B8B8-206E5D4F55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5486400"/>
          <a:ext cx="3330575" cy="76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6" name="Equation" r:id="rId10" imgW="49149000" imgH="9944100" progId="Equation.3">
                  <p:embed/>
                </p:oleObj>
              </mc:Choice>
              <mc:Fallback>
                <p:oleObj name="Equation" r:id="rId10" imgW="49149000" imgH="9944100" progId="Equation.3">
                  <p:embed/>
                  <p:pic>
                    <p:nvPicPr>
                      <p:cNvPr id="66601" name="Object 41">
                        <a:extLst>
                          <a:ext uri="{FF2B5EF4-FFF2-40B4-BE49-F238E27FC236}">
                            <a16:creationId xmlns:a16="http://schemas.microsoft.com/office/drawing/2014/main" id="{9777A545-2C7F-BC4C-B8B8-206E5D4F55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486400"/>
                        <a:ext cx="3330575" cy="768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02" name="Text Box 42">
            <a:extLst>
              <a:ext uri="{FF2B5EF4-FFF2-40B4-BE49-F238E27FC236}">
                <a16:creationId xmlns:a16="http://schemas.microsoft.com/office/drawing/2014/main" id="{A5AFC3CB-38CC-9B4A-9C95-DF02C089B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7150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需要</a:t>
            </a:r>
            <a:r>
              <a:rPr kumimoji="1" lang="en-US" altLang="zh-CN" b="1">
                <a:solidFill>
                  <a:srgbClr val="FF3300"/>
                </a:solidFill>
              </a:rPr>
              <a:t>2</a:t>
            </a:r>
            <a:r>
              <a:rPr kumimoji="1" lang="zh-CN" altLang="en-US" b="1">
                <a:solidFill>
                  <a:schemeClr val="accent2"/>
                </a:solidFill>
              </a:rPr>
              <a:t>个初值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en-US" altLang="zh-CN" b="1" i="1">
                <a:solidFill>
                  <a:schemeClr val="accent2"/>
                </a:solidFill>
              </a:rPr>
              <a:t>x</a:t>
            </a:r>
            <a:r>
              <a:rPr kumimoji="1" lang="en-US" altLang="zh-CN" b="1" baseline="-25000">
                <a:solidFill>
                  <a:schemeClr val="accent2"/>
                </a:solidFill>
              </a:rPr>
              <a:t>0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zh-CN" altLang="en-US" b="1">
                <a:solidFill>
                  <a:schemeClr val="accent2"/>
                </a:solidFill>
              </a:rPr>
              <a:t>和</a:t>
            </a:r>
            <a:r>
              <a:rPr kumimoji="1" lang="en-US" altLang="zh-CN" b="1">
                <a:solidFill>
                  <a:schemeClr val="accent2"/>
                </a:solidFill>
              </a:rPr>
              <a:t> </a:t>
            </a:r>
            <a:r>
              <a:rPr kumimoji="1" lang="en-US" altLang="zh-CN" b="1" i="1">
                <a:solidFill>
                  <a:schemeClr val="accent2"/>
                </a:solidFill>
              </a:rPr>
              <a:t>x</a:t>
            </a:r>
            <a:r>
              <a:rPr kumimoji="1" lang="en-US" altLang="zh-CN" b="1" baseline="-25000">
                <a:solidFill>
                  <a:schemeClr val="accent2"/>
                </a:solidFill>
              </a:rPr>
              <a:t>1</a:t>
            </a:r>
            <a:r>
              <a:rPr kumimoji="1" lang="zh-CN" altLang="en-US" b="1">
                <a:solidFill>
                  <a:schemeClr val="accent2"/>
                </a:solidFill>
              </a:rPr>
              <a:t>。</a:t>
            </a:r>
            <a:endParaRPr kumimoji="1" lang="en-US" altLang="zh-CN" b="1">
              <a:solidFill>
                <a:schemeClr val="accent2"/>
              </a:solidFill>
            </a:endParaRPr>
          </a:p>
        </p:txBody>
      </p:sp>
      <p:sp>
        <p:nvSpPr>
          <p:cNvPr id="66603" name="AutoShape 43">
            <a:extLst>
              <a:ext uri="{FF2B5EF4-FFF2-40B4-BE49-F238E27FC236}">
                <a16:creationId xmlns:a16="http://schemas.microsoft.com/office/drawing/2014/main" id="{CA92120B-3229-0E45-9A3C-26DE190A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743200"/>
            <a:ext cx="4191000" cy="990600"/>
          </a:xfrm>
          <a:prstGeom prst="wedgeEllipseCallout">
            <a:avLst>
              <a:gd name="adj1" fmla="val 56324"/>
              <a:gd name="adj2" fmla="val 72597"/>
            </a:avLst>
          </a:prstGeom>
          <a:gradFill rotWithShape="0">
            <a:gsLst>
              <a:gs pos="0">
                <a:schemeClr val="bg1"/>
              </a:gs>
              <a:gs pos="100000">
                <a:srgbClr val="C0C0C0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kumimoji="1" lang="zh-CN" altLang="en-US" sz="2000" b="1"/>
              <a:t>收敛比</a:t>
            </a:r>
            <a:r>
              <a:rPr kumimoji="1" lang="en-US" altLang="zh-CN" sz="2000" b="1"/>
              <a:t>Newton</a:t>
            </a:r>
            <a:r>
              <a:rPr kumimoji="1" lang="zh-CN" altLang="en-US" sz="2000" b="1"/>
              <a:t>’</a:t>
            </a:r>
            <a:r>
              <a:rPr kumimoji="1" lang="en-US" altLang="zh-CN" sz="2000" b="1"/>
              <a:t>s Method </a:t>
            </a:r>
            <a:r>
              <a:rPr kumimoji="1" lang="zh-CN" altLang="en-US" sz="2000" b="1"/>
              <a:t>慢，且对初值要求同样高。</a:t>
            </a:r>
            <a:endParaRPr kumimoji="1" lang="en-US" altLang="zh-CN" sz="2000" b="1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6B2AB11-DF02-4849-B32B-8D9F50C98EEF}"/>
              </a:ext>
            </a:extLst>
          </p:cNvPr>
          <p:cNvSpPr txBox="1">
            <a:spLocks/>
          </p:cNvSpPr>
          <p:nvPr/>
        </p:nvSpPr>
        <p:spPr>
          <a:xfrm>
            <a:off x="330743" y="762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正割法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3" name="Process 22">
            <a:extLst>
              <a:ext uri="{FF2B5EF4-FFF2-40B4-BE49-F238E27FC236}">
                <a16:creationId xmlns:a16="http://schemas.microsoft.com/office/drawing/2014/main" id="{B555342E-8650-054F-AE39-73A4315FB496}"/>
              </a:ext>
            </a:extLst>
          </p:cNvPr>
          <p:cNvSpPr/>
          <p:nvPr/>
        </p:nvSpPr>
        <p:spPr>
          <a:xfrm>
            <a:off x="330743" y="7620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34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65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5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65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65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65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6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65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7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65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4" dur="500"/>
                                        <p:tgtEl>
                                          <p:spTgt spid="6659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660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660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660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4" dur="500"/>
                                        <p:tgtEl>
                                          <p:spTgt spid="6660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76" grpId="0" autoUpdateAnimBg="0"/>
      <p:bldP spid="66597" grpId="0" animBg="1" autoUpdateAnimBg="0"/>
      <p:bldP spid="66598" grpId="0" animBg="1" autoUpdateAnimBg="0"/>
      <p:bldP spid="66599" grpId="0" autoUpdateAnimBg="0"/>
      <p:bldP spid="66602" grpId="0" autoUpdateAnimBg="0"/>
      <p:bldP spid="66603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41" name="Text Box 5">
            <a:extLst>
              <a:ext uri="{FF2B5EF4-FFF2-40B4-BE49-F238E27FC236}">
                <a16:creationId xmlns:a16="http://schemas.microsoft.com/office/drawing/2014/main" id="{7022388C-54A3-4848-83AD-6104D539A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1125538"/>
            <a:ext cx="26661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sz="2800" dirty="0">
                <a:latin typeface="楷体_GB2312" charset="0"/>
              </a:rPr>
              <a:t>   </a:t>
            </a:r>
            <a:r>
              <a:rPr kumimoji="1" lang="zh-CN" altLang="en-US" sz="2800" dirty="0">
                <a:latin typeface="楷体_GB2312" charset="0"/>
              </a:rPr>
              <a:t>其迭代公式为</a:t>
            </a:r>
            <a:r>
              <a:rPr kumimoji="1" lang="en-US" altLang="zh-CN" sz="2800" dirty="0">
                <a:latin typeface="楷体_GB2312" charset="0"/>
              </a:rPr>
              <a:t> </a:t>
            </a:r>
          </a:p>
        </p:txBody>
      </p:sp>
      <p:graphicFrame>
        <p:nvGraphicFramePr>
          <p:cNvPr id="270342" name="Object 6">
            <a:extLst>
              <a:ext uri="{FF2B5EF4-FFF2-40B4-BE49-F238E27FC236}">
                <a16:creationId xmlns:a16="http://schemas.microsoft.com/office/drawing/2014/main" id="{29F71008-70EA-5A43-8159-330BF222A4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87675" y="1462088"/>
          <a:ext cx="3181350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3" imgW="1054100" imgH="431800" progId="Equation.3">
                  <p:embed/>
                </p:oleObj>
              </mc:Choice>
              <mc:Fallback>
                <p:oleObj name="Equation" r:id="rId3" imgW="1054100" imgH="431800" progId="Equation.3">
                  <p:embed/>
                  <p:pic>
                    <p:nvPicPr>
                      <p:cNvPr id="270342" name="Object 6">
                        <a:extLst>
                          <a:ext uri="{FF2B5EF4-FFF2-40B4-BE49-F238E27FC236}">
                            <a16:creationId xmlns:a16="http://schemas.microsoft.com/office/drawing/2014/main" id="{29F71008-70EA-5A43-8159-330BF222A4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1462088"/>
                        <a:ext cx="3181350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2">
            <a:extLst>
              <a:ext uri="{FF2B5EF4-FFF2-40B4-BE49-F238E27FC236}">
                <a16:creationId xmlns:a16="http://schemas.microsoft.com/office/drawing/2014/main" id="{14153CA7-BF8C-BA44-A8C3-FB222DC5A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08" y="2120246"/>
            <a:ext cx="8921032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sz="2800" dirty="0">
                <a:latin typeface="楷体_GB2312" charset="0"/>
              </a:rPr>
              <a:t>               </a:t>
            </a:r>
          </a:p>
          <a:p>
            <a:pPr eaLnBrk="1" hangingPunct="1"/>
            <a:endParaRPr kumimoji="1" lang="en-US" altLang="zh-CN" sz="2800" dirty="0">
              <a:latin typeface="楷体_GB2312" charset="0"/>
            </a:endParaRPr>
          </a:p>
          <a:p>
            <a:pPr eaLnBrk="1" hangingPunct="1"/>
            <a:r>
              <a:rPr kumimoji="1" lang="zh-CN" altLang="en-US" sz="2800" dirty="0">
                <a:latin typeface="楷体_GB2312" charset="0"/>
              </a:rPr>
              <a:t>此方法计算量省，但只有线性收敛，其几何意义是用平行</a:t>
            </a:r>
            <a:endParaRPr kumimoji="1" lang="en-US" altLang="zh-CN" sz="2800" dirty="0">
              <a:latin typeface="楷体_GB2312" charset="0"/>
            </a:endParaRPr>
          </a:p>
          <a:p>
            <a:pPr eaLnBrk="1" hangingPunct="1"/>
            <a:r>
              <a:rPr kumimoji="1" lang="zh-CN" altLang="en-US" sz="2800" dirty="0">
                <a:latin typeface="楷体_GB2312" charset="0"/>
              </a:rPr>
              <a:t>弦与</a:t>
            </a:r>
            <a:r>
              <a:rPr kumimoji="1" lang="en-US" altLang="zh-CN" sz="2800" dirty="0">
                <a:latin typeface="楷体_GB2312" charset="0"/>
              </a:rPr>
              <a:t>x</a:t>
            </a:r>
            <a:r>
              <a:rPr kumimoji="1" lang="zh-CN" altLang="en-US" sz="2800" dirty="0">
                <a:latin typeface="楷体_GB2312" charset="0"/>
              </a:rPr>
              <a:t>轴交点作为</a:t>
            </a:r>
            <a:r>
              <a:rPr kumimoji="1" lang="en-US" altLang="zh-CN" sz="2800" dirty="0" err="1">
                <a:latin typeface="楷体_GB2312" charset="0"/>
              </a:rPr>
              <a:t>xk</a:t>
            </a:r>
            <a:r>
              <a:rPr kumimoji="1" lang="zh-CN" altLang="en-US" sz="2800" dirty="0">
                <a:latin typeface="楷体_GB2312" charset="0"/>
              </a:rPr>
              <a:t>的近似</a:t>
            </a:r>
            <a:endParaRPr kumimoji="1" lang="en-US" altLang="zh-CN" sz="2800" dirty="0">
              <a:latin typeface="楷体_GB2312" charset="0"/>
            </a:endParaRPr>
          </a:p>
        </p:txBody>
      </p:sp>
      <p:pic>
        <p:nvPicPr>
          <p:cNvPr id="23" name="Picture 6" descr="新图像16">
            <a:extLst>
              <a:ext uri="{FF2B5EF4-FFF2-40B4-BE49-F238E27FC236}">
                <a16:creationId xmlns:a16="http://schemas.microsoft.com/office/drawing/2014/main" id="{A4FAF9F5-3108-AE43-B3DB-98AE62C2C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025900"/>
            <a:ext cx="3833813" cy="267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4B2966A-8E80-7D41-A167-2073D2DEC040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简化牛顿法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zh-CN" alt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平行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弦法）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Process 10">
            <a:extLst>
              <a:ext uri="{FF2B5EF4-FFF2-40B4-BE49-F238E27FC236}">
                <a16:creationId xmlns:a16="http://schemas.microsoft.com/office/drawing/2014/main" id="{50A6C714-F4AF-9A40-ADFC-6C3BD98671E6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368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0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0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341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3518E8C4-E525-6A46-9182-2305441C9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B65E8CF-DA5E-8A4C-AAFE-674107FAE110}" type="slidenum">
              <a:rPr lang="en-US" altLang="zh-CN" sz="1400">
                <a:ea typeface="宋体" panose="02010600030101010101" pitchFamily="2" charset="-122"/>
              </a:rPr>
              <a:pPr eaLnBrk="1" hangingPunct="1"/>
              <a:t>16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242710" name="Group 22">
            <a:extLst>
              <a:ext uri="{FF2B5EF4-FFF2-40B4-BE49-F238E27FC236}">
                <a16:creationId xmlns:a16="http://schemas.microsoft.com/office/drawing/2014/main" id="{DC612A94-4CF5-D445-A13E-E5F11C1216BC}"/>
              </a:ext>
            </a:extLst>
          </p:cNvPr>
          <p:cNvGrpSpPr>
            <a:grpSpLocks/>
          </p:cNvGrpSpPr>
          <p:nvPr/>
        </p:nvGrpSpPr>
        <p:grpSpPr bwMode="auto">
          <a:xfrm>
            <a:off x="282727" y="1222962"/>
            <a:ext cx="8208963" cy="1200150"/>
            <a:chOff x="149" y="781"/>
            <a:chExt cx="5171" cy="756"/>
          </a:xfrm>
        </p:grpSpPr>
        <p:sp>
          <p:nvSpPr>
            <p:cNvPr id="242692" name="Text Box 4">
              <a:extLst>
                <a:ext uri="{FF2B5EF4-FFF2-40B4-BE49-F238E27FC236}">
                  <a16:creationId xmlns:a16="http://schemas.microsoft.com/office/drawing/2014/main" id="{09517E49-4104-0145-B46A-DE0E01B067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781"/>
              <a:ext cx="4946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>
                  <a:latin typeface="楷体_GB2312" charset="0"/>
                </a:rPr>
                <a:t>    </a:t>
              </a:r>
              <a:r>
                <a:rPr kumimoji="1" lang="zh-CN" altLang="en-US">
                  <a:latin typeface="楷体_GB2312" charset="0"/>
                </a:rPr>
                <a:t>牛顿法收敛性依赖初值</a:t>
              </a:r>
              <a:r>
                <a:rPr kumimoji="1" lang="en-US" altLang="zh-CN">
                  <a:latin typeface="楷体_GB2312" charset="0"/>
                </a:rPr>
                <a:t>     </a:t>
              </a:r>
              <a:r>
                <a:rPr kumimoji="1" lang="zh-CN" altLang="en-US">
                  <a:latin typeface="楷体_GB2312" charset="0"/>
                </a:rPr>
                <a:t>的选取</a:t>
              </a:r>
              <a:r>
                <a:rPr kumimoji="1" lang="en-US" altLang="zh-CN">
                  <a:latin typeface="楷体_GB2312" charset="0"/>
                </a:rPr>
                <a:t>.  </a:t>
              </a:r>
              <a:r>
                <a:rPr kumimoji="1" lang="zh-CN" altLang="en-US">
                  <a:latin typeface="楷体_GB2312" charset="0"/>
                </a:rPr>
                <a:t>如果</a:t>
              </a:r>
              <a:r>
                <a:rPr kumimoji="1" lang="en-US" altLang="zh-CN">
                  <a:latin typeface="楷体_GB2312" charset="0"/>
                </a:rPr>
                <a:t>     </a:t>
              </a:r>
              <a:r>
                <a:rPr kumimoji="1" lang="zh-CN" altLang="en-US">
                  <a:latin typeface="楷体_GB2312" charset="0"/>
                </a:rPr>
                <a:t>偏离所求根</a:t>
              </a:r>
              <a:endParaRPr kumimoji="1" lang="en-US" altLang="zh-CN">
                <a:latin typeface="楷体_GB2312" charset="0"/>
              </a:endParaRPr>
            </a:p>
            <a:p>
              <a:pPr eaLnBrk="1" hangingPunct="1"/>
              <a:r>
                <a:rPr kumimoji="1" lang="en-US" altLang="zh-CN">
                  <a:latin typeface="楷体_GB2312" charset="0"/>
                </a:rPr>
                <a:t>   </a:t>
              </a:r>
              <a:r>
                <a:rPr kumimoji="1" lang="zh-CN" altLang="en-US">
                  <a:latin typeface="楷体_GB2312" charset="0"/>
                </a:rPr>
                <a:t>较远，则牛顿法可能发散</a:t>
              </a:r>
              <a:r>
                <a:rPr kumimoji="1" lang="en-US" altLang="zh-CN">
                  <a:latin typeface="楷体_GB2312" charset="0"/>
                </a:rPr>
                <a:t>.</a:t>
              </a:r>
            </a:p>
            <a:p>
              <a:pPr eaLnBrk="1" hangingPunct="1"/>
              <a:endParaRPr kumimoji="1" lang="en-US" altLang="zh-CN">
                <a:latin typeface="楷体_GB2312" charset="0"/>
              </a:endParaRPr>
            </a:p>
          </p:txBody>
        </p:sp>
        <p:graphicFrame>
          <p:nvGraphicFramePr>
            <p:cNvPr id="13330" name="Object 5">
              <a:extLst>
                <a:ext uri="{FF2B5EF4-FFF2-40B4-BE49-F238E27FC236}">
                  <a16:creationId xmlns:a16="http://schemas.microsoft.com/office/drawing/2014/main" id="{3CD53F74-D755-F944-A7A1-C8C08132B03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44441785"/>
                </p:ext>
              </p:extLst>
            </p:nvPr>
          </p:nvGraphicFramePr>
          <p:xfrm>
            <a:off x="2515" y="825"/>
            <a:ext cx="25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3" name="公式" r:id="rId3" imgW="4102100" imgH="5270500" progId="Equation.3">
                    <p:embed/>
                  </p:oleObj>
                </mc:Choice>
                <mc:Fallback>
                  <p:oleObj name="公式" r:id="rId3" imgW="4102100" imgH="5270500" progId="Equation.3">
                    <p:embed/>
                    <p:pic>
                      <p:nvPicPr>
                        <p:cNvPr id="13330" name="Object 5">
                          <a:extLst>
                            <a:ext uri="{FF2B5EF4-FFF2-40B4-BE49-F238E27FC236}">
                              <a16:creationId xmlns:a16="http://schemas.microsoft.com/office/drawing/2014/main" id="{3CD53F74-D755-F944-A7A1-C8C08132B03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5" y="825"/>
                          <a:ext cx="25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1" name="Object 6">
              <a:extLst>
                <a:ext uri="{FF2B5EF4-FFF2-40B4-BE49-F238E27FC236}">
                  <a16:creationId xmlns:a16="http://schemas.microsoft.com/office/drawing/2014/main" id="{F82223C8-8F69-A04F-BE76-07E086CD646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30271656"/>
                </p:ext>
              </p:extLst>
            </p:nvPr>
          </p:nvGraphicFramePr>
          <p:xfrm>
            <a:off x="3818" y="798"/>
            <a:ext cx="25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4" name="公式" r:id="rId5" imgW="4102100" imgH="5270500" progId="Equation.3">
                    <p:embed/>
                  </p:oleObj>
                </mc:Choice>
                <mc:Fallback>
                  <p:oleObj name="公式" r:id="rId5" imgW="4102100" imgH="5270500" progId="Equation.3">
                    <p:embed/>
                    <p:pic>
                      <p:nvPicPr>
                        <p:cNvPr id="13331" name="Object 6">
                          <a:extLst>
                            <a:ext uri="{FF2B5EF4-FFF2-40B4-BE49-F238E27FC236}">
                              <a16:creationId xmlns:a16="http://schemas.microsoft.com/office/drawing/2014/main" id="{F82223C8-8F69-A04F-BE76-07E086CD646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8" y="798"/>
                          <a:ext cx="25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32" name="Object 7">
              <a:extLst>
                <a:ext uri="{FF2B5EF4-FFF2-40B4-BE49-F238E27FC236}">
                  <a16:creationId xmlns:a16="http://schemas.microsoft.com/office/drawing/2014/main" id="{9A1CC83B-E698-8B45-933F-61DF043EC2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9" y="1081"/>
            <a:ext cx="375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5" name="公式" r:id="rId7" imgW="6146800" imgH="3505200" progId="Equation.3">
                    <p:embed/>
                  </p:oleObj>
                </mc:Choice>
                <mc:Fallback>
                  <p:oleObj name="公式" r:id="rId7" imgW="6146800" imgH="3505200" progId="Equation.3">
                    <p:embed/>
                    <p:pic>
                      <p:nvPicPr>
                        <p:cNvPr id="13332" name="Object 7">
                          <a:extLst>
                            <a:ext uri="{FF2B5EF4-FFF2-40B4-BE49-F238E27FC236}">
                              <a16:creationId xmlns:a16="http://schemas.microsoft.com/office/drawing/2014/main" id="{9A1CC83B-E698-8B45-933F-61DF043EC2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" y="1081"/>
                          <a:ext cx="375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2696" name="Text Box 8">
            <a:extLst>
              <a:ext uri="{FF2B5EF4-FFF2-40B4-BE49-F238E27FC236}">
                <a16:creationId xmlns:a16="http://schemas.microsoft.com/office/drawing/2014/main" id="{43195A6B-492F-E642-AD0A-C4A1603F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2112963"/>
            <a:ext cx="399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dirty="0">
                <a:latin typeface="楷体_GB2312" charset="0"/>
              </a:rPr>
              <a:t>    </a:t>
            </a:r>
            <a:r>
              <a:rPr kumimoji="1" lang="zh-CN" altLang="en-US" dirty="0">
                <a:latin typeface="楷体_GB2312" charset="0"/>
              </a:rPr>
              <a:t>例如，用牛顿法求方程</a:t>
            </a:r>
            <a:r>
              <a:rPr kumimoji="1" lang="en-US" altLang="zh-CN" dirty="0">
                <a:latin typeface="楷体_GB2312" charset="0"/>
              </a:rPr>
              <a:t> </a:t>
            </a:r>
          </a:p>
        </p:txBody>
      </p:sp>
      <p:graphicFrame>
        <p:nvGraphicFramePr>
          <p:cNvPr id="242697" name="Object 9">
            <a:extLst>
              <a:ext uri="{FF2B5EF4-FFF2-40B4-BE49-F238E27FC236}">
                <a16:creationId xmlns:a16="http://schemas.microsoft.com/office/drawing/2014/main" id="{C6E2908D-0FB0-1248-B58B-4778E34B501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2603500"/>
          <a:ext cx="186848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46" name="Equation" r:id="rId9" imgW="1117600" imgH="266700" progId="Equation.3">
                  <p:embed/>
                </p:oleObj>
              </mc:Choice>
              <mc:Fallback>
                <p:oleObj name="Equation" r:id="rId9" imgW="1117600" imgH="266700" progId="Equation.3">
                  <p:embed/>
                  <p:pic>
                    <p:nvPicPr>
                      <p:cNvPr id="242697" name="Object 9">
                        <a:extLst>
                          <a:ext uri="{FF2B5EF4-FFF2-40B4-BE49-F238E27FC236}">
                            <a16:creationId xmlns:a16="http://schemas.microsoft.com/office/drawing/2014/main" id="{C6E2908D-0FB0-1248-B58B-4778E34B501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603500"/>
                        <a:ext cx="1868488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2712" name="Group 24">
            <a:extLst>
              <a:ext uri="{FF2B5EF4-FFF2-40B4-BE49-F238E27FC236}">
                <a16:creationId xmlns:a16="http://schemas.microsoft.com/office/drawing/2014/main" id="{9B2DE139-7595-2E41-AB1C-78C03E66B7F0}"/>
              </a:ext>
            </a:extLst>
          </p:cNvPr>
          <p:cNvGrpSpPr>
            <a:grpSpLocks/>
          </p:cNvGrpSpPr>
          <p:nvPr/>
        </p:nvGrpSpPr>
        <p:grpSpPr bwMode="auto">
          <a:xfrm>
            <a:off x="606423" y="3068638"/>
            <a:ext cx="4346577" cy="461962"/>
            <a:chOff x="374" y="1933"/>
            <a:chExt cx="2738" cy="291"/>
          </a:xfrm>
        </p:grpSpPr>
        <p:sp>
          <p:nvSpPr>
            <p:cNvPr id="242699" name="Text Box 11">
              <a:extLst>
                <a:ext uri="{FF2B5EF4-FFF2-40B4-BE49-F238E27FC236}">
                  <a16:creationId xmlns:a16="http://schemas.microsoft.com/office/drawing/2014/main" id="{4AABC70E-A16E-BD4D-816F-4AF0EAD3A5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933"/>
              <a:ext cx="27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kumimoji="1" lang="zh-CN" altLang="en-US" dirty="0">
                  <a:latin typeface="楷体_GB2312" charset="0"/>
                </a:rPr>
                <a:t>在</a:t>
              </a:r>
              <a:r>
                <a:rPr kumimoji="1" lang="en-US" altLang="zh-CN" dirty="0">
                  <a:latin typeface="楷体_GB2312" charset="0"/>
                </a:rPr>
                <a:t>             </a:t>
              </a:r>
              <a:r>
                <a:rPr kumimoji="1" lang="zh-CN" altLang="en-US" dirty="0">
                  <a:latin typeface="楷体_GB2312" charset="0"/>
                </a:rPr>
                <a:t>     附近的一个根</a:t>
              </a:r>
              <a:r>
                <a:rPr kumimoji="1" lang="en-US" altLang="zh-CN" dirty="0">
                  <a:latin typeface="楷体_GB2312" charset="0"/>
                </a:rPr>
                <a:t>       . </a:t>
              </a:r>
            </a:p>
          </p:txBody>
        </p:sp>
        <p:graphicFrame>
          <p:nvGraphicFramePr>
            <p:cNvPr id="13327" name="Object 12">
              <a:extLst>
                <a:ext uri="{FF2B5EF4-FFF2-40B4-BE49-F238E27FC236}">
                  <a16:creationId xmlns:a16="http://schemas.microsoft.com/office/drawing/2014/main" id="{3DEBC33C-501B-9F4B-9DD0-64D01CE9A3F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3" y="2013"/>
            <a:ext cx="821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7" name="公式" r:id="rId11" imgW="13462000" imgH="3797300" progId="Equation.3">
                    <p:embed/>
                  </p:oleObj>
                </mc:Choice>
                <mc:Fallback>
                  <p:oleObj name="公式" r:id="rId11" imgW="13462000" imgH="3797300" progId="Equation.3">
                    <p:embed/>
                    <p:pic>
                      <p:nvPicPr>
                        <p:cNvPr id="13327" name="Object 12">
                          <a:extLst>
                            <a:ext uri="{FF2B5EF4-FFF2-40B4-BE49-F238E27FC236}">
                              <a16:creationId xmlns:a16="http://schemas.microsoft.com/office/drawing/2014/main" id="{3DEBC33C-501B-9F4B-9DD0-64D01CE9A3F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3" y="2013"/>
                          <a:ext cx="821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328" name="Object 13">
              <a:extLst>
                <a:ext uri="{FF2B5EF4-FFF2-40B4-BE49-F238E27FC236}">
                  <a16:creationId xmlns:a16="http://schemas.microsoft.com/office/drawing/2014/main" id="{916C49A8-4666-2D49-A001-4B1BB7AAA31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50" y="1992"/>
            <a:ext cx="375" cy="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8" name="公式" r:id="rId13" imgW="6146800" imgH="3505200" progId="Equation.3">
                    <p:embed/>
                  </p:oleObj>
                </mc:Choice>
                <mc:Fallback>
                  <p:oleObj name="公式" r:id="rId13" imgW="6146800" imgH="3505200" progId="Equation.3">
                    <p:embed/>
                    <p:pic>
                      <p:nvPicPr>
                        <p:cNvPr id="13328" name="Object 13">
                          <a:extLst>
                            <a:ext uri="{FF2B5EF4-FFF2-40B4-BE49-F238E27FC236}">
                              <a16:creationId xmlns:a16="http://schemas.microsoft.com/office/drawing/2014/main" id="{916C49A8-4666-2D49-A001-4B1BB7AAA3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50" y="1992"/>
                          <a:ext cx="375" cy="1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2713" name="Group 25">
            <a:extLst>
              <a:ext uri="{FF2B5EF4-FFF2-40B4-BE49-F238E27FC236}">
                <a16:creationId xmlns:a16="http://schemas.microsoft.com/office/drawing/2014/main" id="{3D44F4A7-8ADB-1248-87CA-F471E5DECBF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3560763"/>
            <a:ext cx="5738815" cy="465137"/>
            <a:chOff x="374" y="2243"/>
            <a:chExt cx="3615" cy="293"/>
          </a:xfrm>
        </p:grpSpPr>
        <p:sp>
          <p:nvSpPr>
            <p:cNvPr id="242702" name="Text Box 14">
              <a:extLst>
                <a:ext uri="{FF2B5EF4-FFF2-40B4-BE49-F238E27FC236}">
                  <a16:creationId xmlns:a16="http://schemas.microsoft.com/office/drawing/2014/main" id="{4322C413-5329-1847-8214-989883C90B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2243"/>
              <a:ext cx="361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 </a:t>
              </a:r>
              <a:r>
                <a:rPr kumimoji="1" lang="zh-CN" altLang="en-US" dirty="0">
                  <a:latin typeface="楷体_GB2312" charset="0"/>
                </a:rPr>
                <a:t>设取迭代初值</a:t>
              </a:r>
              <a:r>
                <a:rPr kumimoji="1" lang="en-US" altLang="zh-CN" dirty="0">
                  <a:latin typeface="楷体_GB2312" charset="0"/>
                </a:rPr>
                <a:t>              </a:t>
              </a:r>
              <a:r>
                <a:rPr kumimoji="1" lang="zh-CN" altLang="en-US" dirty="0">
                  <a:latin typeface="楷体_GB2312" charset="0"/>
                </a:rPr>
                <a:t>        用牛顿法公式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3325" name="Object 15">
              <a:extLst>
                <a:ext uri="{FF2B5EF4-FFF2-40B4-BE49-F238E27FC236}">
                  <a16:creationId xmlns:a16="http://schemas.microsoft.com/office/drawing/2014/main" id="{F7CCEB31-9840-8F41-9B7E-06EA5FAE583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39" y="2301"/>
            <a:ext cx="911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949" name="公式" r:id="rId15" imgW="14922500" imgH="5270500" progId="Equation.3">
                    <p:embed/>
                  </p:oleObj>
                </mc:Choice>
                <mc:Fallback>
                  <p:oleObj name="公式" r:id="rId15" imgW="14922500" imgH="5270500" progId="Equation.3">
                    <p:embed/>
                    <p:pic>
                      <p:nvPicPr>
                        <p:cNvPr id="13325" name="Object 15">
                          <a:extLst>
                            <a:ext uri="{FF2B5EF4-FFF2-40B4-BE49-F238E27FC236}">
                              <a16:creationId xmlns:a16="http://schemas.microsoft.com/office/drawing/2014/main" id="{F7CCEB31-9840-8F41-9B7E-06EA5FAE583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9" y="2301"/>
                          <a:ext cx="911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2704" name="Object 16">
            <a:extLst>
              <a:ext uri="{FF2B5EF4-FFF2-40B4-BE49-F238E27FC236}">
                <a16:creationId xmlns:a16="http://schemas.microsoft.com/office/drawing/2014/main" id="{4D3DA788-876F-434C-9826-D3DC5D12D06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4016375"/>
          <a:ext cx="2946400" cy="746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0" name="Equation" r:id="rId17" imgW="1765300" imgH="609600" progId="Equation.3">
                  <p:embed/>
                </p:oleObj>
              </mc:Choice>
              <mc:Fallback>
                <p:oleObj name="Equation" r:id="rId17" imgW="1765300" imgH="609600" progId="Equation.3">
                  <p:embed/>
                  <p:pic>
                    <p:nvPicPr>
                      <p:cNvPr id="242704" name="Object 16">
                        <a:extLst>
                          <a:ext uri="{FF2B5EF4-FFF2-40B4-BE49-F238E27FC236}">
                            <a16:creationId xmlns:a16="http://schemas.microsoft.com/office/drawing/2014/main" id="{4D3DA788-876F-434C-9826-D3DC5D12D0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016375"/>
                        <a:ext cx="2946400" cy="746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2706" name="Text Box 18">
            <a:extLst>
              <a:ext uri="{FF2B5EF4-FFF2-40B4-BE49-F238E27FC236}">
                <a16:creationId xmlns:a16="http://schemas.microsoft.com/office/drawing/2014/main" id="{23DC6023-96EF-F142-9202-73B699E14B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779963"/>
            <a:ext cx="125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>
                <a:latin typeface="楷体_GB2312" charset="0"/>
              </a:rPr>
              <a:t>计算得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aphicFrame>
        <p:nvGraphicFramePr>
          <p:cNvPr id="242707" name="Object 19">
            <a:extLst>
              <a:ext uri="{FF2B5EF4-FFF2-40B4-BE49-F238E27FC236}">
                <a16:creationId xmlns:a16="http://schemas.microsoft.com/office/drawing/2014/main" id="{EBBF2C8A-3782-9B43-AEBB-6A520A109F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5988" y="5257800"/>
          <a:ext cx="7650162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51" name="公式" r:id="rId19" imgW="78994000" imgH="5270500" progId="Equation.3">
                  <p:embed/>
                </p:oleObj>
              </mc:Choice>
              <mc:Fallback>
                <p:oleObj name="公式" r:id="rId19" imgW="78994000" imgH="5270500" progId="Equation.3">
                  <p:embed/>
                  <p:pic>
                    <p:nvPicPr>
                      <p:cNvPr id="242707" name="Object 19">
                        <a:extLst>
                          <a:ext uri="{FF2B5EF4-FFF2-40B4-BE49-F238E27FC236}">
                            <a16:creationId xmlns:a16="http://schemas.microsoft.com/office/drawing/2014/main" id="{EBBF2C8A-3782-9B43-AEBB-6A520A109F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5988" y="5257800"/>
                        <a:ext cx="7650162" cy="37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2BF3F262-DFC3-FA4F-8629-C2E54ECA190A}"/>
              </a:ext>
            </a:extLst>
          </p:cNvPr>
          <p:cNvSpPr txBox="1">
            <a:spLocks/>
          </p:cNvSpPr>
          <p:nvPr/>
        </p:nvSpPr>
        <p:spPr>
          <a:xfrm>
            <a:off x="330743" y="2286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下山法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（</a:t>
            </a:r>
            <a:r>
              <a:rPr lang="en-US" altLang="zh-CN" sz="3800" b="1" dirty="0" err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Desent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Method</a:t>
            </a:r>
            <a:r>
              <a:rPr lang="zh-CN" altLang="en-US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2" name="Process 21">
            <a:extLst>
              <a:ext uri="{FF2B5EF4-FFF2-40B4-BE49-F238E27FC236}">
                <a16:creationId xmlns:a16="http://schemas.microsoft.com/office/drawing/2014/main" id="{4B0FBC69-F941-B34E-97FA-85EED76891A7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2144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2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42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2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2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2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2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696" grpId="0" autoUpdateAnimBg="0"/>
      <p:bldP spid="24270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490D7F4C-2F19-C340-A5F4-6903991CC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791517FA-6827-8B4F-9EED-BEF2E1DE2E22}" type="slidenum">
              <a:rPr lang="en-US" altLang="zh-CN" sz="1400">
                <a:ea typeface="宋体" panose="02010600030101010101" pitchFamily="2" charset="-122"/>
              </a:rPr>
              <a:pPr eaLnBrk="1" hangingPunct="1"/>
              <a:t>17</a:t>
            </a:fld>
            <a:endParaRPr lang="en-US" altLang="zh-CN" sz="1400">
              <a:ea typeface="宋体" panose="02010600030101010101" pitchFamily="2" charset="-122"/>
            </a:endParaRPr>
          </a:p>
        </p:txBody>
      </p:sp>
      <p:grpSp>
        <p:nvGrpSpPr>
          <p:cNvPr id="243727" name="Group 15">
            <a:extLst>
              <a:ext uri="{FF2B5EF4-FFF2-40B4-BE49-F238E27FC236}">
                <a16:creationId xmlns:a16="http://schemas.microsoft.com/office/drawing/2014/main" id="{0E9B938D-EB48-A64D-98C4-1240F7506EA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914400"/>
            <a:ext cx="7653339" cy="830263"/>
            <a:chOff x="374" y="576"/>
            <a:chExt cx="4821" cy="523"/>
          </a:xfrm>
        </p:grpSpPr>
        <p:sp>
          <p:nvSpPr>
            <p:cNvPr id="243714" name="Text Box 2">
              <a:extLst>
                <a:ext uri="{FF2B5EF4-FFF2-40B4-BE49-F238E27FC236}">
                  <a16:creationId xmlns:a16="http://schemas.microsoft.com/office/drawing/2014/main" id="{EB0AA7BE-90A6-D34D-BFDC-A1BB458B0A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576"/>
              <a:ext cx="4821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dirty="0">
                  <a:latin typeface="楷体_GB2312" charset="0"/>
                </a:rPr>
                <a:t>    </a:t>
              </a:r>
              <a:r>
                <a:rPr kumimoji="1" lang="zh-CN" altLang="en-US" dirty="0">
                  <a:latin typeface="楷体_GB2312" charset="0"/>
                </a:rPr>
                <a:t>但如果改用</a:t>
              </a:r>
              <a:r>
                <a:rPr kumimoji="1" lang="en-US" altLang="zh-CN" dirty="0">
                  <a:latin typeface="楷体_GB2312" charset="0"/>
                </a:rPr>
                <a:t>                </a:t>
              </a:r>
              <a:r>
                <a:rPr kumimoji="1" lang="zh-CN" altLang="en-US" dirty="0">
                  <a:latin typeface="楷体_GB2312" charset="0"/>
                </a:rPr>
                <a:t>     作为迭代初值，则依牛顿法公式</a:t>
              </a:r>
              <a:endParaRPr kumimoji="1" lang="en-US" altLang="zh-CN" dirty="0">
                <a:latin typeface="楷体_GB2312" charset="0"/>
              </a:endParaRPr>
            </a:p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迭代一次得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4350" name="Object 3">
              <a:extLst>
                <a:ext uri="{FF2B5EF4-FFF2-40B4-BE49-F238E27FC236}">
                  <a16:creationId xmlns:a16="http://schemas.microsoft.com/office/drawing/2014/main" id="{E5237661-F9AD-EF49-AD87-413105A986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57" y="629"/>
            <a:ext cx="92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47" name="公式" r:id="rId3" imgW="15214600" imgH="5270500" progId="Equation.3">
                    <p:embed/>
                  </p:oleObj>
                </mc:Choice>
                <mc:Fallback>
                  <p:oleObj name="公式" r:id="rId3" imgW="15214600" imgH="5270500" progId="Equation.3">
                    <p:embed/>
                    <p:pic>
                      <p:nvPicPr>
                        <p:cNvPr id="14350" name="Object 3">
                          <a:extLst>
                            <a:ext uri="{FF2B5EF4-FFF2-40B4-BE49-F238E27FC236}">
                              <a16:creationId xmlns:a16="http://schemas.microsoft.com/office/drawing/2014/main" id="{E5237661-F9AD-EF49-AD87-413105A986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57" y="629"/>
                          <a:ext cx="92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3716" name="Object 4">
            <a:extLst>
              <a:ext uri="{FF2B5EF4-FFF2-40B4-BE49-F238E27FC236}">
                <a16:creationId xmlns:a16="http://schemas.microsoft.com/office/drawing/2014/main" id="{B5344DCF-2DB9-C94F-A351-658C86FB5D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97138" y="1798638"/>
          <a:ext cx="167163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48" name="公式" r:id="rId5" imgW="17259300" imgH="5270500" progId="Equation.3">
                  <p:embed/>
                </p:oleObj>
              </mc:Choice>
              <mc:Fallback>
                <p:oleObj name="公式" r:id="rId5" imgW="17259300" imgH="5270500" progId="Equation.3">
                  <p:embed/>
                  <p:pic>
                    <p:nvPicPr>
                      <p:cNvPr id="243716" name="Object 4">
                        <a:extLst>
                          <a:ext uri="{FF2B5EF4-FFF2-40B4-BE49-F238E27FC236}">
                            <a16:creationId xmlns:a16="http://schemas.microsoft.com/office/drawing/2014/main" id="{B5344DCF-2DB9-C94F-A351-658C86FB5D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7138" y="1798638"/>
                        <a:ext cx="1671637" cy="37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728" name="Group 16">
            <a:extLst>
              <a:ext uri="{FF2B5EF4-FFF2-40B4-BE49-F238E27FC236}">
                <a16:creationId xmlns:a16="http://schemas.microsoft.com/office/drawing/2014/main" id="{D6FBF67E-D57E-3D41-BCFE-9C54748BCB48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2209800"/>
            <a:ext cx="8321675" cy="461963"/>
            <a:chOff x="374" y="1392"/>
            <a:chExt cx="5242" cy="291"/>
          </a:xfrm>
        </p:grpSpPr>
        <p:sp>
          <p:nvSpPr>
            <p:cNvPr id="243717" name="Text Box 5">
              <a:extLst>
                <a:ext uri="{FF2B5EF4-FFF2-40B4-BE49-F238E27FC236}">
                  <a16:creationId xmlns:a16="http://schemas.microsoft.com/office/drawing/2014/main" id="{3F649C51-B3CE-C548-BCA0-F190F612DF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392"/>
              <a:ext cx="441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这个结果反而比</a:t>
              </a:r>
              <a:r>
                <a:rPr kumimoji="1" lang="en-US" altLang="zh-CN" dirty="0">
                  <a:latin typeface="楷体_GB2312" charset="0"/>
                </a:rPr>
                <a:t>              </a:t>
              </a:r>
              <a:r>
                <a:rPr kumimoji="1" lang="zh-CN" altLang="en-US" dirty="0">
                  <a:latin typeface="楷体_GB2312" charset="0"/>
                </a:rPr>
                <a:t>      更偏离了所求的根</a:t>
              </a:r>
              <a:r>
                <a:rPr kumimoji="1" lang="en-US" altLang="zh-CN" dirty="0">
                  <a:latin typeface="楷体_GB2312" charset="0"/>
                </a:rPr>
                <a:t>            </a:t>
              </a:r>
            </a:p>
          </p:txBody>
        </p:sp>
        <p:graphicFrame>
          <p:nvGraphicFramePr>
            <p:cNvPr id="14347" name="Object 6">
              <a:extLst>
                <a:ext uri="{FF2B5EF4-FFF2-40B4-BE49-F238E27FC236}">
                  <a16:creationId xmlns:a16="http://schemas.microsoft.com/office/drawing/2014/main" id="{5B339926-845B-1044-BBF3-1CE48B315F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76662771"/>
                </p:ext>
              </p:extLst>
            </p:nvPr>
          </p:nvGraphicFramePr>
          <p:xfrm>
            <a:off x="1760" y="1445"/>
            <a:ext cx="928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49" name="公式" r:id="rId7" imgW="15214600" imgH="5270500" progId="Equation.3">
                    <p:embed/>
                  </p:oleObj>
                </mc:Choice>
                <mc:Fallback>
                  <p:oleObj name="公式" r:id="rId7" imgW="15214600" imgH="5270500" progId="Equation.3">
                    <p:embed/>
                    <p:pic>
                      <p:nvPicPr>
                        <p:cNvPr id="14347" name="Object 6">
                          <a:extLst>
                            <a:ext uri="{FF2B5EF4-FFF2-40B4-BE49-F238E27FC236}">
                              <a16:creationId xmlns:a16="http://schemas.microsoft.com/office/drawing/2014/main" id="{5B339926-845B-1044-BBF3-1CE48B315F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60" y="1445"/>
                          <a:ext cx="928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348" name="Object 7">
              <a:extLst>
                <a:ext uri="{FF2B5EF4-FFF2-40B4-BE49-F238E27FC236}">
                  <a16:creationId xmlns:a16="http://schemas.microsoft.com/office/drawing/2014/main" id="{D0E08B97-0BB7-C543-BC9B-2F2F0597334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46548241"/>
                </p:ext>
              </p:extLst>
            </p:nvPr>
          </p:nvGraphicFramePr>
          <p:xfrm>
            <a:off x="4260" y="1454"/>
            <a:ext cx="1356" cy="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850" name="公式" r:id="rId9" imgW="22237700" imgH="3797300" progId="Equation.3">
                    <p:embed/>
                  </p:oleObj>
                </mc:Choice>
                <mc:Fallback>
                  <p:oleObj name="公式" r:id="rId9" imgW="22237700" imgH="3797300" progId="Equation.3">
                    <p:embed/>
                    <p:pic>
                      <p:nvPicPr>
                        <p:cNvPr id="14348" name="Object 7">
                          <a:extLst>
                            <a:ext uri="{FF2B5EF4-FFF2-40B4-BE49-F238E27FC236}">
                              <a16:creationId xmlns:a16="http://schemas.microsoft.com/office/drawing/2014/main" id="{D0E08B97-0BB7-C543-BC9B-2F2F0597334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60" y="1454"/>
                          <a:ext cx="1356" cy="1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43720" name="Text Box 8">
            <a:extLst>
              <a:ext uri="{FF2B5EF4-FFF2-40B4-BE49-F238E27FC236}">
                <a16:creationId xmlns:a16="http://schemas.microsoft.com/office/drawing/2014/main" id="{CEF74B44-89F9-EE40-B120-1E40482FA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2701925"/>
            <a:ext cx="780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为了防止迭代发散，对迭代过程再附加一项要求，即</a:t>
            </a:r>
            <a:endParaRPr kumimoji="1" lang="en-US" altLang="zh-CN">
              <a:latin typeface="楷体_GB2312" charset="0"/>
            </a:endParaRPr>
          </a:p>
          <a:p>
            <a:pPr eaLnBrk="1" hangingPunct="1"/>
            <a:r>
              <a:rPr kumimoji="1" lang="zh-CN" altLang="en-US">
                <a:latin typeface="楷体_GB2312" charset="0"/>
              </a:rPr>
              <a:t>具有单调性：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aphicFrame>
        <p:nvGraphicFramePr>
          <p:cNvPr id="243721" name="Object 9">
            <a:extLst>
              <a:ext uri="{FF2B5EF4-FFF2-40B4-BE49-F238E27FC236}">
                <a16:creationId xmlns:a16="http://schemas.microsoft.com/office/drawing/2014/main" id="{14ECC58A-EF6E-6248-BC2F-A6DDEB6FE11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84438" y="3562350"/>
          <a:ext cx="3024187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1" name="Equation" r:id="rId11" imgW="1473200" imgH="342900" progId="Equation.3">
                  <p:embed/>
                </p:oleObj>
              </mc:Choice>
              <mc:Fallback>
                <p:oleObj name="Equation" r:id="rId11" imgW="1473200" imgH="342900" progId="Equation.3">
                  <p:embed/>
                  <p:pic>
                    <p:nvPicPr>
                      <p:cNvPr id="243721" name="Object 9">
                        <a:extLst>
                          <a:ext uri="{FF2B5EF4-FFF2-40B4-BE49-F238E27FC236}">
                            <a16:creationId xmlns:a16="http://schemas.microsoft.com/office/drawing/2014/main" id="{14ECC58A-EF6E-6248-BC2F-A6DDEB6FE1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562350"/>
                        <a:ext cx="3024187" cy="50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3723" name="Text Box 11">
            <a:extLst>
              <a:ext uri="{FF2B5EF4-FFF2-40B4-BE49-F238E27FC236}">
                <a16:creationId xmlns:a16="http://schemas.microsoft.com/office/drawing/2014/main" id="{EA33924E-DFDD-254D-9F7A-C72FCE5C3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149725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zh-CN" altLang="en-US">
                <a:latin typeface="楷体_GB2312" charset="0"/>
              </a:rPr>
              <a:t>满足这项要求的算法称</a:t>
            </a:r>
            <a:r>
              <a:rPr kumimoji="1" lang="zh-CN" altLang="en-US" b="1">
                <a:solidFill>
                  <a:srgbClr val="CC3300"/>
                </a:solidFill>
                <a:latin typeface="楷体_GB2312" charset="0"/>
              </a:rPr>
              <a:t>下山法</a:t>
            </a:r>
            <a:r>
              <a:rPr kumimoji="1" lang="en-US" altLang="zh-CN">
                <a:latin typeface="楷体_GB2312" charset="0"/>
              </a:rPr>
              <a:t>. </a:t>
            </a:r>
          </a:p>
        </p:txBody>
      </p:sp>
      <p:sp>
        <p:nvSpPr>
          <p:cNvPr id="243724" name="Text Box 12">
            <a:extLst>
              <a:ext uri="{FF2B5EF4-FFF2-40B4-BE49-F238E27FC236}">
                <a16:creationId xmlns:a16="http://schemas.microsoft.com/office/drawing/2014/main" id="{C993E3D6-146F-A848-9D25-EE458A136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4635500"/>
            <a:ext cx="78041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将牛顿法与下山法结合起来使用，即在下山法保证函</a:t>
            </a:r>
            <a:endParaRPr kumimoji="1" lang="en-US" altLang="zh-CN">
              <a:latin typeface="楷体_GB2312" charset="0"/>
            </a:endParaRPr>
          </a:p>
          <a:p>
            <a:pPr eaLnBrk="1" hangingPunct="1"/>
            <a:r>
              <a:rPr kumimoji="1" lang="zh-CN" altLang="en-US">
                <a:latin typeface="楷体_GB2312" charset="0"/>
              </a:rPr>
              <a:t>数值稳定下降的前提下，用牛顿法加快收敛速度</a:t>
            </a:r>
            <a:r>
              <a:rPr kumimoji="1" lang="en-US" altLang="zh-CN">
                <a:latin typeface="楷体_GB2312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018655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3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3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720" grpId="0" autoUpdateAnimBg="0"/>
      <p:bldP spid="243723" grpId="0" autoUpdateAnimBg="0"/>
      <p:bldP spid="243724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738" name="Object 2">
            <a:extLst>
              <a:ext uri="{FF2B5EF4-FFF2-40B4-BE49-F238E27FC236}">
                <a16:creationId xmlns:a16="http://schemas.microsoft.com/office/drawing/2014/main" id="{1EDB8B29-AF51-B641-9CF5-EDE3D441FB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892175"/>
          <a:ext cx="2943225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1" name="公式" r:id="rId5" imgW="30429200" imgH="10236200" progId="Equation.3">
                  <p:embed/>
                </p:oleObj>
              </mc:Choice>
              <mc:Fallback>
                <p:oleObj name="公式" r:id="rId5" imgW="30429200" imgH="10236200" progId="Equation.3">
                  <p:embed/>
                  <p:pic>
                    <p:nvPicPr>
                      <p:cNvPr id="244738" name="Object 2">
                        <a:extLst>
                          <a:ext uri="{FF2B5EF4-FFF2-40B4-BE49-F238E27FC236}">
                            <a16:creationId xmlns:a16="http://schemas.microsoft.com/office/drawing/2014/main" id="{1EDB8B29-AF51-B641-9CF5-EDE3D441FB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892175"/>
                        <a:ext cx="2943225" cy="728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4753" name="Group 17">
            <a:extLst>
              <a:ext uri="{FF2B5EF4-FFF2-40B4-BE49-F238E27FC236}">
                <a16:creationId xmlns:a16="http://schemas.microsoft.com/office/drawing/2014/main" id="{80E78A92-1337-EA49-B00F-75B315B3671E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1684338"/>
            <a:ext cx="7194550" cy="457200"/>
            <a:chOff x="374" y="925"/>
            <a:chExt cx="4532" cy="288"/>
          </a:xfrm>
        </p:grpSpPr>
        <p:sp>
          <p:nvSpPr>
            <p:cNvPr id="244739" name="Text Box 3">
              <a:extLst>
                <a:ext uri="{FF2B5EF4-FFF2-40B4-BE49-F238E27FC236}">
                  <a16:creationId xmlns:a16="http://schemas.microsoft.com/office/drawing/2014/main" id="{359A106A-1316-C544-91BC-7B4FEDB84A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925"/>
              <a:ext cx="45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>
                  <a:latin typeface="楷体_GB2312" charset="0"/>
                </a:rPr>
                <a:t>与前一步的近似值</a:t>
              </a:r>
              <a:r>
                <a:rPr kumimoji="1" lang="en-US" altLang="zh-CN">
                  <a:latin typeface="楷体_GB2312" charset="0"/>
                </a:rPr>
                <a:t>     </a:t>
              </a:r>
              <a:r>
                <a:rPr kumimoji="1" lang="zh-CN" altLang="en-US">
                  <a:latin typeface="楷体_GB2312" charset="0"/>
                </a:rPr>
                <a:t>适当加权平均作为新的改进值</a:t>
              </a:r>
              <a:r>
                <a:rPr kumimoji="1" lang="en-US" altLang="zh-CN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5383" name="Object 4">
              <a:extLst>
                <a:ext uri="{FF2B5EF4-FFF2-40B4-BE49-F238E27FC236}">
                  <a16:creationId xmlns:a16="http://schemas.microsoft.com/office/drawing/2014/main" id="{F411287D-35F0-044A-86FF-66723CB9535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59" y="969"/>
            <a:ext cx="269" cy="2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2" name="公式" r:id="rId7" imgW="4394200" imgH="5270500" progId="Equation.3">
                    <p:embed/>
                  </p:oleObj>
                </mc:Choice>
                <mc:Fallback>
                  <p:oleObj name="公式" r:id="rId7" imgW="4394200" imgH="5270500" progId="Equation.3">
                    <p:embed/>
                    <p:pic>
                      <p:nvPicPr>
                        <p:cNvPr id="15383" name="Object 4">
                          <a:extLst>
                            <a:ext uri="{FF2B5EF4-FFF2-40B4-BE49-F238E27FC236}">
                              <a16:creationId xmlns:a16="http://schemas.microsoft.com/office/drawing/2014/main" id="{F411287D-35F0-044A-86FF-66723CB9535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59" y="969"/>
                          <a:ext cx="269" cy="2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44755" name="Group 19">
            <a:extLst>
              <a:ext uri="{FF2B5EF4-FFF2-40B4-BE49-F238E27FC236}">
                <a16:creationId xmlns:a16="http://schemas.microsoft.com/office/drawing/2014/main" id="{ACEEBD35-6E7F-2C42-A49D-187E4A80B0BE}"/>
              </a:ext>
            </a:extLst>
          </p:cNvPr>
          <p:cNvGrpSpPr>
            <a:grpSpLocks/>
          </p:cNvGrpSpPr>
          <p:nvPr/>
        </p:nvGrpSpPr>
        <p:grpSpPr bwMode="auto">
          <a:xfrm>
            <a:off x="38100" y="4437063"/>
            <a:ext cx="4783140" cy="461962"/>
            <a:chOff x="374" y="1693"/>
            <a:chExt cx="3013" cy="291"/>
          </a:xfrm>
        </p:grpSpPr>
        <p:sp>
          <p:nvSpPr>
            <p:cNvPr id="244743" name="Text Box 7">
              <a:extLst>
                <a:ext uri="{FF2B5EF4-FFF2-40B4-BE49-F238E27FC236}">
                  <a16:creationId xmlns:a16="http://schemas.microsoft.com/office/drawing/2014/main" id="{ED6F0365-2DFC-7040-A438-9354042CD7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" y="1693"/>
              <a:ext cx="301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zh-CN" altLang="en-US" dirty="0">
                  <a:latin typeface="楷体_GB2312" charset="0"/>
                </a:rPr>
                <a:t>其中</a:t>
              </a:r>
              <a:r>
                <a:rPr kumimoji="1" lang="en-US" altLang="zh-CN" dirty="0">
                  <a:latin typeface="楷体_GB2312" charset="0"/>
                </a:rPr>
                <a:t>                     </a:t>
              </a:r>
              <a:r>
                <a:rPr kumimoji="1" lang="zh-CN" altLang="en-US" dirty="0">
                  <a:latin typeface="楷体_GB2312" charset="0"/>
                </a:rPr>
                <a:t>         称为</a:t>
              </a:r>
              <a:r>
                <a:rPr kumimoji="1" lang="zh-CN" altLang="en-US" dirty="0">
                  <a:solidFill>
                    <a:srgbClr val="CC3300"/>
                  </a:solidFill>
                  <a:latin typeface="楷体_GB2312" charset="0"/>
                </a:rPr>
                <a:t>下山因子</a:t>
              </a:r>
              <a:r>
                <a:rPr kumimoji="1" lang="en-US" altLang="zh-CN" dirty="0">
                  <a:latin typeface="楷体_GB2312" charset="0"/>
                </a:rPr>
                <a:t> </a:t>
              </a:r>
            </a:p>
          </p:txBody>
        </p:sp>
        <p:graphicFrame>
          <p:nvGraphicFramePr>
            <p:cNvPr id="15381" name="Object 8">
              <a:extLst>
                <a:ext uri="{FF2B5EF4-FFF2-40B4-BE49-F238E27FC236}">
                  <a16:creationId xmlns:a16="http://schemas.microsoft.com/office/drawing/2014/main" id="{6F467C10-B717-4E4C-8311-D346303F02E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22933851"/>
                </p:ext>
              </p:extLst>
            </p:nvPr>
          </p:nvGraphicFramePr>
          <p:xfrm>
            <a:off x="769" y="1749"/>
            <a:ext cx="1309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3" name="公式" r:id="rId9" imgW="21361400" imgH="4686300" progId="Equation.3">
                    <p:embed/>
                  </p:oleObj>
                </mc:Choice>
                <mc:Fallback>
                  <p:oleObj name="公式" r:id="rId9" imgW="21361400" imgH="4686300" progId="Equation.3">
                    <p:embed/>
                    <p:pic>
                      <p:nvPicPr>
                        <p:cNvPr id="15381" name="Object 8">
                          <a:extLst>
                            <a:ext uri="{FF2B5EF4-FFF2-40B4-BE49-F238E27FC236}">
                              <a16:creationId xmlns:a16="http://schemas.microsoft.com/office/drawing/2014/main" id="{6F467C10-B717-4E4C-8311-D346303F02E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9" y="1749"/>
                          <a:ext cx="1309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2" name="Text Box 13">
            <a:extLst>
              <a:ext uri="{FF2B5EF4-FFF2-40B4-BE49-F238E27FC236}">
                <a16:creationId xmlns:a16="http://schemas.microsoft.com/office/drawing/2014/main" id="{6BCCDC70-8116-B14F-9F43-7CC9F3EEE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476250"/>
            <a:ext cx="3689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>
                <a:latin typeface="楷体_GB2312" charset="0"/>
              </a:rPr>
              <a:t>    </a:t>
            </a:r>
            <a:r>
              <a:rPr kumimoji="1" lang="zh-CN" altLang="en-US">
                <a:latin typeface="楷体_GB2312" charset="0"/>
              </a:rPr>
              <a:t>将牛顿法的计算结果</a:t>
            </a:r>
            <a:r>
              <a:rPr kumimoji="1" lang="en-US" altLang="zh-CN">
                <a:latin typeface="楷体_GB2312" charset="0"/>
              </a:rPr>
              <a:t> </a:t>
            </a:r>
          </a:p>
        </p:txBody>
      </p:sp>
      <p:grpSp>
        <p:nvGrpSpPr>
          <p:cNvPr id="23" name="Group 16">
            <a:extLst>
              <a:ext uri="{FF2B5EF4-FFF2-40B4-BE49-F238E27FC236}">
                <a16:creationId xmlns:a16="http://schemas.microsoft.com/office/drawing/2014/main" id="{7CA8215C-93E1-CE44-AFE1-4401F5D3A5A2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852738"/>
            <a:ext cx="2895600" cy="533400"/>
            <a:chOff x="288" y="1632"/>
            <a:chExt cx="1824" cy="336"/>
          </a:xfrm>
        </p:grpSpPr>
        <p:sp>
          <p:nvSpPr>
            <p:cNvPr id="24" name="Line 9">
              <a:extLst>
                <a:ext uri="{FF2B5EF4-FFF2-40B4-BE49-F238E27FC236}">
                  <a16:creationId xmlns:a16="http://schemas.microsoft.com/office/drawing/2014/main" id="{9DD6DEBF-0C44-174C-BE41-A760BCBBC4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680"/>
              <a:ext cx="13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25" name="Text Box 10">
              <a:extLst>
                <a:ext uri="{FF2B5EF4-FFF2-40B4-BE49-F238E27FC236}">
                  <a16:creationId xmlns:a16="http://schemas.microsoft.com/office/drawing/2014/main" id="{50CED0C5-5632-7A48-A9DB-705331B092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680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i="1" baseline="-25000">
                  <a:ea typeface="宋体" pitchFamily="2" charset="-122"/>
                </a:rPr>
                <a:t>k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12E10E73-426C-4447-9ADD-CA814DC40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  <p:sp>
          <p:nvSpPr>
            <p:cNvPr id="27" name="Text Box 12">
              <a:extLst>
                <a:ext uri="{FF2B5EF4-FFF2-40B4-BE49-F238E27FC236}">
                  <a16:creationId xmlns:a16="http://schemas.microsoft.com/office/drawing/2014/main" id="{077B8528-DB7B-8040-B036-6D9B34C42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1680"/>
              <a:ext cx="4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i="1" baseline="-25000">
                  <a:ea typeface="宋体" pitchFamily="2" charset="-122"/>
                </a:rPr>
                <a:t>k</a:t>
              </a:r>
              <a:r>
                <a:rPr lang="en-US" altLang="zh-CN" b="1" baseline="-25000">
                  <a:ea typeface="宋体" pitchFamily="2" charset="-122"/>
                </a:rPr>
                <a:t>+1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28" name="Oval 13">
              <a:extLst>
                <a:ext uri="{FF2B5EF4-FFF2-40B4-BE49-F238E27FC236}">
                  <a16:creationId xmlns:a16="http://schemas.microsoft.com/office/drawing/2014/main" id="{66397CBB-E5A5-714B-BBA6-E27533477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632"/>
              <a:ext cx="96" cy="9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sp>
        <p:nvSpPr>
          <p:cNvPr id="29" name="Oval 15">
            <a:extLst>
              <a:ext uri="{FF2B5EF4-FFF2-40B4-BE49-F238E27FC236}">
                <a16:creationId xmlns:a16="http://schemas.microsoft.com/office/drawing/2014/main" id="{CCBC01B5-B253-BD42-9FAA-8D27142EA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852738"/>
            <a:ext cx="152400" cy="1524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grpSp>
        <p:nvGrpSpPr>
          <p:cNvPr id="30" name="Group 23">
            <a:extLst>
              <a:ext uri="{FF2B5EF4-FFF2-40B4-BE49-F238E27FC236}">
                <a16:creationId xmlns:a16="http://schemas.microsoft.com/office/drawing/2014/main" id="{27FCE723-7DEC-D54C-80B5-001EC3CB4FDF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538538"/>
            <a:ext cx="3581400" cy="685800"/>
            <a:chOff x="336" y="2064"/>
            <a:chExt cx="2256" cy="432"/>
          </a:xfrm>
        </p:grpSpPr>
        <p:sp>
          <p:nvSpPr>
            <p:cNvPr id="31" name="AutoShape 17">
              <a:extLst>
                <a:ext uri="{FF2B5EF4-FFF2-40B4-BE49-F238E27FC236}">
                  <a16:creationId xmlns:a16="http://schemas.microsoft.com/office/drawing/2014/main" id="{3FA752DE-96A6-4A49-9E1E-61B382DED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64"/>
              <a:ext cx="2256" cy="432"/>
            </a:xfrm>
            <a:prstGeom prst="wedgeRectCallout">
              <a:avLst>
                <a:gd name="adj1" fmla="val -4213"/>
                <a:gd name="adj2" fmla="val -135417"/>
              </a:avLst>
            </a:prstGeom>
            <a:gradFill rotWithShape="0">
              <a:gsLst>
                <a:gs pos="0">
                  <a:srgbClr val="CCFFCC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endParaRPr lang="en-US">
                <a:ea typeface="宋体" pitchFamily="2" charset="-122"/>
              </a:endParaRPr>
            </a:p>
          </p:txBody>
        </p:sp>
        <p:graphicFrame>
          <p:nvGraphicFramePr>
            <p:cNvPr id="15373" name="Object 14">
              <a:extLst>
                <a:ext uri="{FF2B5EF4-FFF2-40B4-BE49-F238E27FC236}">
                  <a16:creationId xmlns:a16="http://schemas.microsoft.com/office/drawing/2014/main" id="{2D2F9B18-6259-D142-85B7-ECEDADA3D5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2" y="2160"/>
            <a:ext cx="1368" cy="2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4" name="Equation" r:id="rId11" imgW="27495500" imgH="5270500" progId="Equation.3">
                    <p:embed/>
                  </p:oleObj>
                </mc:Choice>
                <mc:Fallback>
                  <p:oleObj name="Equation" r:id="rId11" imgW="27495500" imgH="5270500" progId="Equation.3">
                    <p:embed/>
                    <p:pic>
                      <p:nvPicPr>
                        <p:cNvPr id="15373" name="Object 14">
                          <a:extLst>
                            <a:ext uri="{FF2B5EF4-FFF2-40B4-BE49-F238E27FC236}">
                              <a16:creationId xmlns:a16="http://schemas.microsoft.com/office/drawing/2014/main" id="{2D2F9B18-6259-D142-85B7-ECEDADA3D5D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" y="2160"/>
                          <a:ext cx="1368" cy="2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374" name="Object 18">
              <a:extLst>
                <a:ext uri="{FF2B5EF4-FFF2-40B4-BE49-F238E27FC236}">
                  <a16:creationId xmlns:a16="http://schemas.microsoft.com/office/drawing/2014/main" id="{BEDE0E1C-5A6D-4C41-858C-2B8C6D0704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2160"/>
            <a:ext cx="720" cy="2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5" name="Equation" r:id="rId13" imgW="13462000" imgH="4686300" progId="Equation.3">
                    <p:embed/>
                  </p:oleObj>
                </mc:Choice>
                <mc:Fallback>
                  <p:oleObj name="Equation" r:id="rId13" imgW="13462000" imgH="4686300" progId="Equation.3">
                    <p:embed/>
                    <p:pic>
                      <p:nvPicPr>
                        <p:cNvPr id="15374" name="Object 18">
                          <a:extLst>
                            <a:ext uri="{FF2B5EF4-FFF2-40B4-BE49-F238E27FC236}">
                              <a16:creationId xmlns:a16="http://schemas.microsoft.com/office/drawing/2014/main" id="{BEDE0E1C-5A6D-4C41-858C-2B8C6D0704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2160"/>
                          <a:ext cx="720" cy="25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4" name="Object 22">
            <a:extLst>
              <a:ext uri="{FF2B5EF4-FFF2-40B4-BE49-F238E27FC236}">
                <a16:creationId xmlns:a16="http://schemas.microsoft.com/office/drawing/2014/main" id="{F1F4D4C0-7A0C-FE44-A877-EF82D33EFC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60913" y="2868613"/>
          <a:ext cx="3411537" cy="1639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6" name="Equation" r:id="rId15" imgW="1879600" imgH="876300" progId="Equation.3">
                  <p:embed/>
                </p:oleObj>
              </mc:Choice>
              <mc:Fallback>
                <p:oleObj name="Equation" r:id="rId15" imgW="1879600" imgH="876300" progId="Equation.3">
                  <p:embed/>
                  <p:pic>
                    <p:nvPicPr>
                      <p:cNvPr id="34" name="Object 22">
                        <a:extLst>
                          <a:ext uri="{FF2B5EF4-FFF2-40B4-BE49-F238E27FC236}">
                            <a16:creationId xmlns:a16="http://schemas.microsoft.com/office/drawing/2014/main" id="{F1F4D4C0-7A0C-FE44-A877-EF82D33EFC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2868613"/>
                        <a:ext cx="3411537" cy="1639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AutoShape 24" descr="再生纸">
            <a:extLst>
              <a:ext uri="{FF2B5EF4-FFF2-40B4-BE49-F238E27FC236}">
                <a16:creationId xmlns:a16="http://schemas.microsoft.com/office/drawing/2014/main" id="{FDC4906C-D09A-254A-80FE-16996F07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157788"/>
            <a:ext cx="7947025" cy="1700212"/>
          </a:xfrm>
          <a:prstGeom prst="roundRect">
            <a:avLst>
              <a:gd name="adj" fmla="val 16667"/>
            </a:avLst>
          </a:prstGeom>
          <a:blipFill dpi="0" rotWithShape="0">
            <a:blip r:embed="rId17"/>
            <a:srcRect/>
            <a:tile tx="0" ty="0" sx="100000" sy="100000" flip="none" algn="tl"/>
          </a:blipFill>
          <a:ln>
            <a:noFill/>
          </a:ln>
          <a:effectLst>
            <a:prstShdw prst="shdw17" dist="17961" dir="2700000">
              <a:srgbClr val="FFFFFF">
                <a:gamma/>
                <a:shade val="60000"/>
                <a:invGamma/>
                <a:alpha val="74998"/>
              </a:srgbClr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注：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en-US" altLang="zh-CN" b="1">
                <a:sym typeface="Symbol" pitchFamily="2" charset="2"/>
              </a:rPr>
              <a:t>= 1 </a:t>
            </a:r>
            <a:r>
              <a:rPr kumimoji="1" lang="zh-CN" altLang="en-US" b="1">
                <a:sym typeface="Symbol" pitchFamily="2" charset="2"/>
              </a:rPr>
              <a:t>时就是</a:t>
            </a:r>
            <a:r>
              <a:rPr kumimoji="1" lang="en-US" altLang="zh-CN" b="1"/>
              <a:t>Newton</a:t>
            </a:r>
            <a:r>
              <a:rPr kumimoji="1" lang="zh-CN" altLang="en-US" b="1"/>
              <a:t>’</a:t>
            </a:r>
            <a:r>
              <a:rPr kumimoji="1" lang="en-US" altLang="zh-CN" b="1"/>
              <a:t>s Method </a:t>
            </a:r>
            <a:r>
              <a:rPr kumimoji="1" lang="zh-CN" altLang="en-US" b="1"/>
              <a:t>公式。</a:t>
            </a:r>
            <a:endParaRPr kumimoji="1" lang="en-US" altLang="zh-CN" b="1"/>
          </a:p>
          <a:p>
            <a:pPr eaLnBrk="1" hangingPunct="1">
              <a:spcBef>
                <a:spcPct val="50000"/>
              </a:spcBef>
            </a:pPr>
            <a:r>
              <a:rPr kumimoji="1" lang="en-US" altLang="zh-CN" b="1"/>
              <a:t>        </a:t>
            </a:r>
            <a:r>
              <a:rPr kumimoji="1" lang="zh-CN" altLang="en-US" b="1"/>
              <a:t>当</a:t>
            </a:r>
            <a:r>
              <a:rPr kumimoji="1" lang="en-US" altLang="zh-CN" b="1"/>
              <a:t> 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en-US" altLang="zh-CN" b="1">
                <a:sym typeface="Symbol" pitchFamily="2" charset="2"/>
              </a:rPr>
              <a:t>= 1 </a:t>
            </a:r>
            <a:r>
              <a:rPr kumimoji="1" lang="zh-CN" altLang="en-US" b="1">
                <a:sym typeface="Symbol" pitchFamily="2" charset="2"/>
              </a:rPr>
              <a:t>代入效果不好时，将</a:t>
            </a:r>
            <a:r>
              <a:rPr kumimoji="1" lang="en-US" altLang="zh-CN" b="1">
                <a:sym typeface="Symbol" pitchFamily="2" charset="2"/>
              </a:rPr>
              <a:t> </a:t>
            </a:r>
            <a:r>
              <a:rPr kumimoji="1" lang="en-US" altLang="zh-CN" b="1" i="1">
                <a:sym typeface="Symbol" pitchFamily="2" charset="2"/>
              </a:rPr>
              <a:t> </a:t>
            </a:r>
            <a:r>
              <a:rPr kumimoji="1" lang="zh-CN" altLang="en-US" b="1">
                <a:sym typeface="Symbol" pitchFamily="2" charset="2"/>
              </a:rPr>
              <a:t>减半计算，使得</a:t>
            </a:r>
            <a:endParaRPr kumimoji="1" lang="en-US" altLang="zh-CN" b="1">
              <a:sym typeface="Symbol" pitchFamily="2" charset="2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b="1">
              <a:sym typeface="Symbol" pitchFamily="2" charset="2"/>
            </a:endParaRPr>
          </a:p>
        </p:txBody>
      </p:sp>
      <p:graphicFrame>
        <p:nvGraphicFramePr>
          <p:cNvPr id="32" name="Object 9">
            <a:extLst>
              <a:ext uri="{FF2B5EF4-FFF2-40B4-BE49-F238E27FC236}">
                <a16:creationId xmlns:a16="http://schemas.microsoft.com/office/drawing/2014/main" id="{60465E4E-B96B-CB43-BAD6-291984DDE6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0063" y="6257925"/>
          <a:ext cx="2179637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7" name="Equation" r:id="rId18" imgW="1066800" imgH="304800" progId="Equation.3">
                  <p:embed/>
                </p:oleObj>
              </mc:Choice>
              <mc:Fallback>
                <p:oleObj name="Equation" r:id="rId18" imgW="1066800" imgH="304800" progId="Equation.3">
                  <p:embed/>
                  <p:pic>
                    <p:nvPicPr>
                      <p:cNvPr id="32" name="Object 9">
                        <a:extLst>
                          <a:ext uri="{FF2B5EF4-FFF2-40B4-BE49-F238E27FC236}">
                            <a16:creationId xmlns:a16="http://schemas.microsoft.com/office/drawing/2014/main" id="{60465E4E-B96B-CB43-BAD6-291984DDE6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6257925"/>
                        <a:ext cx="2179637" cy="500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14101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4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4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Group 11">
            <a:extLst>
              <a:ext uri="{FF2B5EF4-FFF2-40B4-BE49-F238E27FC236}">
                <a16:creationId xmlns:a16="http://schemas.microsoft.com/office/drawing/2014/main" id="{CE4FCE6A-857B-BF42-AE30-45681827BCF2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228600"/>
            <a:ext cx="7391400" cy="1000125"/>
            <a:chOff x="240" y="144"/>
            <a:chExt cx="4656" cy="630"/>
          </a:xfrm>
        </p:grpSpPr>
        <p:sp>
          <p:nvSpPr>
            <p:cNvPr id="29698" name="Text Box 2">
              <a:extLst>
                <a:ext uri="{FF2B5EF4-FFF2-40B4-BE49-F238E27FC236}">
                  <a16:creationId xmlns:a16="http://schemas.microsoft.com/office/drawing/2014/main" id="{810AC98D-18E5-A845-A892-27740A39FE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144"/>
              <a:ext cx="4656" cy="6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125000"/>
                </a:lnSpc>
              </a:pPr>
              <a:r>
                <a:rPr lang="zh-CN" altLang="en-US" b="1" dirty="0">
                  <a:solidFill>
                    <a:srgbClr val="002060"/>
                  </a:solidFill>
                </a:rPr>
                <a:t>例</a:t>
              </a:r>
              <a:r>
                <a:rPr lang="en-US" altLang="zh-CN" b="1" dirty="0">
                  <a:solidFill>
                    <a:srgbClr val="002060"/>
                  </a:solidFill>
                </a:rPr>
                <a:t> 2.4   </a:t>
              </a:r>
              <a:r>
                <a:rPr lang="zh-CN" altLang="en-US" b="1" dirty="0">
                  <a:solidFill>
                    <a:srgbClr val="002060"/>
                  </a:solidFill>
                </a:rPr>
                <a:t>试用牛顿迭代法求解</a:t>
              </a:r>
              <a:r>
                <a:rPr lang="en-US" altLang="zh-CN" b="1" dirty="0">
                  <a:solidFill>
                    <a:srgbClr val="002060"/>
                  </a:solidFill>
                </a:rPr>
                <a:t>                                     </a:t>
              </a:r>
              <a:r>
                <a:rPr lang="zh-CN" altLang="en-US" b="1" dirty="0">
                  <a:solidFill>
                    <a:srgbClr val="002060"/>
                  </a:solidFill>
                </a:rPr>
                <a:t>取初值为</a:t>
              </a:r>
              <a:r>
                <a:rPr lang="en-US" altLang="zh-CN" b="1" dirty="0">
                  <a:solidFill>
                    <a:srgbClr val="002060"/>
                  </a:solidFill>
                </a:rPr>
                <a:t>2</a:t>
              </a:r>
              <a:r>
                <a:rPr lang="zh-CN" altLang="en-US" b="1" dirty="0">
                  <a:solidFill>
                    <a:srgbClr val="002060"/>
                  </a:solidFill>
                </a:rPr>
                <a:t>，判断其收敛性，求出满足</a:t>
              </a:r>
              <a:r>
                <a:rPr lang="en-US" altLang="zh-CN" b="1" dirty="0">
                  <a:solidFill>
                    <a:srgbClr val="002060"/>
                  </a:solidFill>
                </a:rPr>
                <a:t>              </a:t>
              </a:r>
              <a:r>
                <a:rPr lang="zh-CN" altLang="en-US" b="1" dirty="0">
                  <a:solidFill>
                    <a:srgbClr val="002060"/>
                  </a:solidFill>
                </a:rPr>
                <a:t>的根</a:t>
              </a:r>
              <a:endParaRPr lang="en-US" altLang="zh-CN" b="1" dirty="0">
                <a:solidFill>
                  <a:srgbClr val="002060"/>
                </a:solidFill>
              </a:endParaRPr>
            </a:p>
          </p:txBody>
        </p:sp>
        <p:graphicFrame>
          <p:nvGraphicFramePr>
            <p:cNvPr id="17419" name="Object 3">
              <a:extLst>
                <a:ext uri="{FF2B5EF4-FFF2-40B4-BE49-F238E27FC236}">
                  <a16:creationId xmlns:a16="http://schemas.microsoft.com/office/drawing/2014/main" id="{55B76E7F-C2A0-F140-8D7F-498F008067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192"/>
            <a:ext cx="1680" cy="2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19" name="Equation" r:id="rId3" imgW="1790700" imgH="304800" progId="Equation.3">
                    <p:embed/>
                  </p:oleObj>
                </mc:Choice>
                <mc:Fallback>
                  <p:oleObj name="Equation" r:id="rId3" imgW="1790700" imgH="304800" progId="Equation.3">
                    <p:embed/>
                    <p:pic>
                      <p:nvPicPr>
                        <p:cNvPr id="17419" name="Object 3">
                          <a:extLst>
                            <a:ext uri="{FF2B5EF4-FFF2-40B4-BE49-F238E27FC236}">
                              <a16:creationId xmlns:a16="http://schemas.microsoft.com/office/drawing/2014/main" id="{55B76E7F-C2A0-F140-8D7F-498F008067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192"/>
                          <a:ext cx="1680" cy="28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420" name="Object 4">
              <a:extLst>
                <a:ext uri="{FF2B5EF4-FFF2-40B4-BE49-F238E27FC236}">
                  <a16:creationId xmlns:a16="http://schemas.microsoft.com/office/drawing/2014/main" id="{59BE2D01-D3B2-8044-81E6-C61CE89679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5" y="480"/>
            <a:ext cx="6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920" name="Equation" r:id="rId5" imgW="698500" imgH="266700" progId="Equation.3">
                    <p:embed/>
                  </p:oleObj>
                </mc:Choice>
                <mc:Fallback>
                  <p:oleObj name="Equation" r:id="rId5" imgW="698500" imgH="266700" progId="Equation.3">
                    <p:embed/>
                    <p:pic>
                      <p:nvPicPr>
                        <p:cNvPr id="17420" name="Object 4">
                          <a:extLst>
                            <a:ext uri="{FF2B5EF4-FFF2-40B4-BE49-F238E27FC236}">
                              <a16:creationId xmlns:a16="http://schemas.microsoft.com/office/drawing/2014/main" id="{59BE2D01-D3B2-8044-81E6-C61CE89679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5" y="480"/>
                          <a:ext cx="6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701" name="Text Box 5">
            <a:extLst>
              <a:ext uri="{FF2B5EF4-FFF2-40B4-BE49-F238E27FC236}">
                <a16:creationId xmlns:a16="http://schemas.microsoft.com/office/drawing/2014/main" id="{FE1BAC07-CD7C-F049-B6F8-BFE1B39B2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4575" y="13716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/>
              <a:t>相应于该方程的牛顿迭代公式为</a:t>
            </a:r>
            <a:r>
              <a:rPr lang="en-US" altLang="zh-CN"/>
              <a:t> </a:t>
            </a:r>
          </a:p>
        </p:txBody>
      </p:sp>
      <p:graphicFrame>
        <p:nvGraphicFramePr>
          <p:cNvPr id="29702" name="Object 6">
            <a:extLst>
              <a:ext uri="{FF2B5EF4-FFF2-40B4-BE49-F238E27FC236}">
                <a16:creationId xmlns:a16="http://schemas.microsoft.com/office/drawing/2014/main" id="{3B332642-1DD7-354B-8807-9105C31C4A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8088" y="1865313"/>
          <a:ext cx="3868737" cy="935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1" name="Equation" r:id="rId7" imgW="1841500" imgH="444500" progId="Equation.3">
                  <p:embed/>
                </p:oleObj>
              </mc:Choice>
              <mc:Fallback>
                <p:oleObj name="Equation" r:id="rId7" imgW="1841500" imgH="444500" progId="Equation.3">
                  <p:embed/>
                  <p:pic>
                    <p:nvPicPr>
                      <p:cNvPr id="29702" name="Object 6">
                        <a:extLst>
                          <a:ext uri="{FF2B5EF4-FFF2-40B4-BE49-F238E27FC236}">
                            <a16:creationId xmlns:a16="http://schemas.microsoft.com/office/drawing/2014/main" id="{3B332642-1DD7-354B-8807-9105C31C4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8088" y="1865313"/>
                        <a:ext cx="3868737" cy="935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3" name="Text Box 7">
            <a:extLst>
              <a:ext uri="{FF2B5EF4-FFF2-40B4-BE49-F238E27FC236}">
                <a16:creationId xmlns:a16="http://schemas.microsoft.com/office/drawing/2014/main" id="{802D676C-7CAE-4B4A-8F5D-77A9FDC33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2781300"/>
            <a:ext cx="25209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/>
              <a:t>取</a:t>
            </a:r>
            <a:r>
              <a:rPr lang="en-US" altLang="zh-CN"/>
              <a:t>  </a:t>
            </a:r>
            <a:r>
              <a:rPr lang="en-US" altLang="zh-CN" i="1"/>
              <a:t>x</a:t>
            </a:r>
            <a:r>
              <a:rPr lang="en-US" altLang="zh-CN" baseline="-25000"/>
              <a:t>0 </a:t>
            </a:r>
            <a:r>
              <a:rPr lang="en-US" altLang="zh-CN"/>
              <a:t>= 2</a:t>
            </a:r>
            <a:r>
              <a:rPr lang="zh-CN" altLang="en-US"/>
              <a:t>，</a:t>
            </a:r>
            <a:r>
              <a:rPr lang="en-US" altLang="zh-CN"/>
              <a:t>g’(2)&lt;1  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41782DA6-CD66-3447-88F8-126277342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71600"/>
            <a:ext cx="492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r>
              <a:rPr lang="zh-CN" altLang="en-US">
                <a:solidFill>
                  <a:srgbClr val="000099"/>
                </a:solidFill>
              </a:rPr>
              <a:t>解</a:t>
            </a:r>
            <a:endParaRPr lang="en-US" altLang="zh-CN">
              <a:solidFill>
                <a:srgbClr val="000099"/>
              </a:solidFill>
            </a:endParaRP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6E336998-2CE7-634A-9EBF-D06DBE7E0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962400"/>
            <a:ext cx="5045075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宋体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>
              <a:defRPr/>
            </a:pPr>
            <a:r>
              <a:rPr lang="en-US" altLang="zh-CN" dirty="0"/>
              <a:t>0            2                 </a:t>
            </a:r>
          </a:p>
          <a:p>
            <a:pPr>
              <a:defRPr/>
            </a:pPr>
            <a:r>
              <a:rPr lang="en-US" altLang="zh-CN" dirty="0"/>
              <a:t>1           2.1                       0.1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2.094568121          -0.005431879         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2.094551482          -0.000016639          </a:t>
            </a:r>
          </a:p>
          <a:p>
            <a:pPr>
              <a:buFontTx/>
              <a:buAutoNum type="arabicPlain" startAt="2"/>
              <a:defRPr/>
            </a:pPr>
            <a:r>
              <a:rPr lang="en-US" altLang="zh-CN" dirty="0"/>
              <a:t>    2.094551482           0.000000000</a:t>
            </a:r>
          </a:p>
        </p:txBody>
      </p:sp>
      <p:graphicFrame>
        <p:nvGraphicFramePr>
          <p:cNvPr id="29710" name="Object 14">
            <a:extLst>
              <a:ext uri="{FF2B5EF4-FFF2-40B4-BE49-F238E27FC236}">
                <a16:creationId xmlns:a16="http://schemas.microsoft.com/office/drawing/2014/main" id="{E1D2299A-E240-2D4E-A18A-64C00006B9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505200"/>
          <a:ext cx="5672138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2" name="Equation" r:id="rId9" imgW="56756300" imgH="5562600" progId="Equation.3">
                  <p:embed/>
                </p:oleObj>
              </mc:Choice>
              <mc:Fallback>
                <p:oleObj name="Equation" r:id="rId9" imgW="56756300" imgH="5562600" progId="Equation.3">
                  <p:embed/>
                  <p:pic>
                    <p:nvPicPr>
                      <p:cNvPr id="29710" name="Object 14">
                        <a:extLst>
                          <a:ext uri="{FF2B5EF4-FFF2-40B4-BE49-F238E27FC236}">
                            <a16:creationId xmlns:a16="http://schemas.microsoft.com/office/drawing/2014/main" id="{E1D2299A-E240-2D4E-A18A-64C00006B9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505200"/>
                        <a:ext cx="5672138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11" name="Object 15">
            <a:extLst>
              <a:ext uri="{FF2B5EF4-FFF2-40B4-BE49-F238E27FC236}">
                <a16:creationId xmlns:a16="http://schemas.microsoft.com/office/drawing/2014/main" id="{87085820-91F2-B44B-800F-6588A8DF0C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5943600"/>
          <a:ext cx="2438400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23" name="Equation" r:id="rId11" imgW="22529800" imgH="5854700" progId="Equation.3">
                  <p:embed/>
                </p:oleObj>
              </mc:Choice>
              <mc:Fallback>
                <p:oleObj name="Equation" r:id="rId11" imgW="22529800" imgH="5854700" progId="Equation.3">
                  <p:embed/>
                  <p:pic>
                    <p:nvPicPr>
                      <p:cNvPr id="29711" name="Object 15">
                        <a:extLst>
                          <a:ext uri="{FF2B5EF4-FFF2-40B4-BE49-F238E27FC236}">
                            <a16:creationId xmlns:a16="http://schemas.microsoft.com/office/drawing/2014/main" id="{87085820-91F2-B44B-800F-6588A8DF0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5943600"/>
                        <a:ext cx="2438400" cy="633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3192520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9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9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1" grpId="0" autoUpdateAnimBg="0"/>
      <p:bldP spid="29703" grpId="0" autoUpdateAnimBg="0"/>
      <p:bldP spid="29708" grpId="0" autoUpdateAnimBg="0"/>
      <p:bldP spid="29709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 Box 3">
            <a:extLst>
              <a:ext uri="{FF2B5EF4-FFF2-40B4-BE49-F238E27FC236}">
                <a16:creationId xmlns:a16="http://schemas.microsoft.com/office/drawing/2014/main" id="{B4580E97-02D7-1C4F-838D-36DB4FA66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066800"/>
            <a:ext cx="6781800" cy="85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原理：</a:t>
            </a:r>
            <a:r>
              <a:rPr kumimoji="1" lang="zh-CN" altLang="en-US" b="1"/>
              <a:t>将非线性方程线性化</a:t>
            </a:r>
            <a:r>
              <a:rPr kumimoji="1" lang="en-US" altLang="zh-CN" b="1"/>
              <a:t> </a:t>
            </a:r>
          </a:p>
          <a:p>
            <a:pPr eaLnBrk="1" hangingPunct="1">
              <a:spcBef>
                <a:spcPct val="10000"/>
              </a:spcBef>
            </a:pPr>
            <a:r>
              <a:rPr kumimoji="1" lang="en-US" altLang="zh-CN" b="1"/>
              <a:t>              —— Taylor </a:t>
            </a:r>
            <a:r>
              <a:rPr kumimoji="1" lang="zh-CN" altLang="en-US" b="1"/>
              <a:t>展开</a:t>
            </a:r>
            <a:r>
              <a:rPr kumimoji="1" lang="en-US" altLang="zh-CN" b="1"/>
              <a:t> 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/* Taylor</a:t>
            </a:r>
            <a:r>
              <a:rPr kumimoji="1" lang="zh-CN" altLang="en-US" sz="2000" b="1">
                <a:solidFill>
                  <a:srgbClr val="008000"/>
                </a:solidFill>
                <a:latin typeface="Arial" panose="020B0604020202020204" pitchFamily="34" charset="0"/>
              </a:rPr>
              <a:t>’</a:t>
            </a:r>
            <a:r>
              <a:rPr kumimoji="1" lang="en-US" altLang="zh-CN" sz="2000" b="1">
                <a:solidFill>
                  <a:srgbClr val="008000"/>
                </a:solidFill>
                <a:latin typeface="Arial" panose="020B0604020202020204" pitchFamily="34" charset="0"/>
              </a:rPr>
              <a:t>s expansion */</a:t>
            </a:r>
          </a:p>
        </p:txBody>
      </p:sp>
      <p:sp>
        <p:nvSpPr>
          <p:cNvPr id="61444" name="Text Box 4">
            <a:extLst>
              <a:ext uri="{FF2B5EF4-FFF2-40B4-BE49-F238E27FC236}">
                <a16:creationId xmlns:a16="http://schemas.microsoft.com/office/drawing/2014/main" id="{ECFB9222-2E5C-E84F-80B3-857EB571B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9812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/>
              <a:t>取</a:t>
            </a:r>
            <a:r>
              <a:rPr kumimoji="1" lang="en-US" altLang="zh-CN" b="1"/>
              <a:t>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/>
              <a:t> </a:t>
            </a:r>
            <a:r>
              <a:rPr kumimoji="1" lang="en-US" altLang="zh-CN" b="1">
                <a:sym typeface="Symbol" pitchFamily="2" charset="2"/>
              </a:rPr>
              <a:t> </a:t>
            </a:r>
            <a:r>
              <a:rPr kumimoji="1" lang="en-US" altLang="zh-CN" b="1" i="1">
                <a:sym typeface="Symbol" pitchFamily="2" charset="2"/>
              </a:rPr>
              <a:t>x*</a:t>
            </a:r>
            <a:r>
              <a:rPr kumimoji="1" lang="zh-CN" altLang="en-US" b="1">
                <a:sym typeface="Symbol" pitchFamily="2" charset="2"/>
              </a:rPr>
              <a:t>，</a:t>
            </a:r>
            <a:r>
              <a:rPr kumimoji="1" lang="zh-CN" altLang="en-US" b="1"/>
              <a:t>将</a:t>
            </a:r>
            <a:r>
              <a:rPr kumimoji="1" lang="en-US" altLang="zh-CN" b="1"/>
              <a:t> </a:t>
            </a:r>
            <a:r>
              <a:rPr kumimoji="1" lang="en-US" altLang="zh-CN" b="1" i="1"/>
              <a:t>f</a:t>
            </a:r>
            <a:r>
              <a:rPr kumimoji="1" lang="en-US" altLang="zh-CN" b="1"/>
              <a:t> (</a:t>
            </a:r>
            <a:r>
              <a:rPr kumimoji="1" lang="en-US" altLang="zh-CN" b="1" i="1"/>
              <a:t>x</a:t>
            </a:r>
            <a:r>
              <a:rPr kumimoji="1" lang="en-US" altLang="zh-CN" b="1"/>
              <a:t>)</a:t>
            </a:r>
            <a:r>
              <a:rPr kumimoji="1" lang="zh-CN" altLang="en-US" b="1"/>
              <a:t>在</a:t>
            </a:r>
            <a:r>
              <a:rPr kumimoji="1" lang="en-US" altLang="zh-CN" b="1"/>
              <a:t>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/>
              <a:t> </a:t>
            </a:r>
            <a:r>
              <a:rPr kumimoji="1" lang="zh-CN" altLang="en-US" b="1"/>
              <a:t>做一阶</a:t>
            </a:r>
            <a:r>
              <a:rPr kumimoji="1" lang="en-US" altLang="zh-CN" b="1"/>
              <a:t>Taylor</a:t>
            </a:r>
            <a:r>
              <a:rPr kumimoji="1" lang="zh-CN" altLang="en-US" b="1"/>
              <a:t>展开</a:t>
            </a:r>
            <a:r>
              <a:rPr kumimoji="1" lang="en-US" altLang="zh-CN" b="1"/>
              <a:t>:</a:t>
            </a:r>
          </a:p>
        </p:txBody>
      </p:sp>
      <p:grpSp>
        <p:nvGrpSpPr>
          <p:cNvPr id="61472" name="Group 32">
            <a:extLst>
              <a:ext uri="{FF2B5EF4-FFF2-40B4-BE49-F238E27FC236}">
                <a16:creationId xmlns:a16="http://schemas.microsoft.com/office/drawing/2014/main" id="{29EF1F7E-D6E4-8B4E-8916-F483758F7379}"/>
              </a:ext>
            </a:extLst>
          </p:cNvPr>
          <p:cNvGrpSpPr>
            <a:grpSpLocks/>
          </p:cNvGrpSpPr>
          <p:nvPr/>
        </p:nvGrpSpPr>
        <p:grpSpPr bwMode="auto">
          <a:xfrm>
            <a:off x="628650" y="2438400"/>
            <a:ext cx="8210550" cy="762000"/>
            <a:chOff x="396" y="1536"/>
            <a:chExt cx="5172" cy="480"/>
          </a:xfrm>
        </p:grpSpPr>
        <p:graphicFrame>
          <p:nvGraphicFramePr>
            <p:cNvPr id="3102" name="Object 5">
              <a:extLst>
                <a:ext uri="{FF2B5EF4-FFF2-40B4-BE49-F238E27FC236}">
                  <a16:creationId xmlns:a16="http://schemas.microsoft.com/office/drawing/2014/main" id="{2AF783B4-9328-4848-B7E0-D15515FB8F5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6" y="1536"/>
            <a:ext cx="3481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83" name="Equation" r:id="rId6" imgW="69926200" imgH="9067800" progId="Equation.3">
                    <p:embed/>
                  </p:oleObj>
                </mc:Choice>
                <mc:Fallback>
                  <p:oleObj name="Equation" r:id="rId6" imgW="69926200" imgH="9067800" progId="Equation.3">
                    <p:embed/>
                    <p:pic>
                      <p:nvPicPr>
                        <p:cNvPr id="3102" name="Object 5">
                          <a:extLst>
                            <a:ext uri="{FF2B5EF4-FFF2-40B4-BE49-F238E27FC236}">
                              <a16:creationId xmlns:a16="http://schemas.microsoft.com/office/drawing/2014/main" id="{2AF783B4-9328-4848-B7E0-D15515FB8F5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6" y="1536"/>
                          <a:ext cx="3481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446" name="Text Box 6">
              <a:extLst>
                <a:ext uri="{FF2B5EF4-FFF2-40B4-BE49-F238E27FC236}">
                  <a16:creationId xmlns:a16="http://schemas.microsoft.com/office/drawing/2014/main" id="{88C95470-9B9E-8845-A943-11D292A055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1632"/>
              <a:ext cx="17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863600" indent="-863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b="1">
                  <a:sym typeface="Symbol" pitchFamily="2" charset="2"/>
                </a:rPr>
                <a:t>，</a:t>
              </a:r>
              <a:r>
                <a:rPr kumimoji="1" lang="en-US" altLang="zh-CN" b="1" i="1">
                  <a:sym typeface="Symbol" pitchFamily="2" charset="2"/>
                </a:rPr>
                <a:t> </a:t>
              </a:r>
              <a:r>
                <a:rPr kumimoji="1" lang="zh-CN" altLang="en-US" b="1"/>
                <a:t>在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 baseline="-25000"/>
                <a:t>0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之间。</a:t>
              </a:r>
              <a:endParaRPr kumimoji="1" lang="en-US" altLang="zh-CN" b="1"/>
            </a:p>
          </p:txBody>
        </p:sp>
      </p:grpSp>
      <p:sp>
        <p:nvSpPr>
          <p:cNvPr id="61448" name="Text Box 8">
            <a:extLst>
              <a:ext uri="{FF2B5EF4-FFF2-40B4-BE49-F238E27FC236}">
                <a16:creationId xmlns:a16="http://schemas.microsoft.com/office/drawing/2014/main" id="{10DAA8BA-5EE6-1D41-BA3D-9DEE9E5F6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2004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863600" indent="-863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10000"/>
              </a:spcBef>
            </a:pPr>
            <a:r>
              <a:rPr kumimoji="1" lang="zh-CN" altLang="en-US" b="1"/>
              <a:t>将</a:t>
            </a:r>
            <a:r>
              <a:rPr kumimoji="1" lang="en-US" altLang="zh-CN" b="1"/>
              <a:t> (</a:t>
            </a:r>
            <a:r>
              <a:rPr kumimoji="1" lang="en-US" altLang="zh-CN" b="1" i="1">
                <a:sym typeface="Symbol" pitchFamily="2" charset="2"/>
              </a:rPr>
              <a:t>x*</a:t>
            </a:r>
            <a:r>
              <a:rPr kumimoji="1" lang="en-US" altLang="zh-CN" b="1"/>
              <a:t> </a:t>
            </a:r>
            <a:r>
              <a:rPr kumimoji="1" lang="en-US" altLang="zh-CN" b="1">
                <a:sym typeface="Symbol" pitchFamily="2" charset="2"/>
              </a:rPr>
              <a:t> </a:t>
            </a:r>
            <a:r>
              <a:rPr kumimoji="1" lang="en-US" altLang="zh-CN" b="1" i="1"/>
              <a:t>x</a:t>
            </a:r>
            <a:r>
              <a:rPr kumimoji="1" lang="en-US" altLang="zh-CN" b="1" baseline="-25000"/>
              <a:t>0</a:t>
            </a:r>
            <a:r>
              <a:rPr kumimoji="1" lang="en-US" altLang="zh-CN" b="1">
                <a:sym typeface="Symbol" pitchFamily="2" charset="2"/>
              </a:rPr>
              <a:t>)</a:t>
            </a:r>
            <a:r>
              <a:rPr kumimoji="1" lang="en-US" altLang="zh-CN" b="1" baseline="30000">
                <a:sym typeface="Symbol" pitchFamily="2" charset="2"/>
              </a:rPr>
              <a:t>2</a:t>
            </a:r>
            <a:r>
              <a:rPr kumimoji="1" lang="en-US" altLang="zh-CN" b="1">
                <a:sym typeface="Symbol" pitchFamily="2" charset="2"/>
              </a:rPr>
              <a:t> </a:t>
            </a:r>
            <a:r>
              <a:rPr kumimoji="1" lang="zh-CN" altLang="en-US" b="1">
                <a:sym typeface="Symbol" pitchFamily="2" charset="2"/>
              </a:rPr>
              <a:t>看成高阶小量，则有：</a:t>
            </a:r>
            <a:endParaRPr kumimoji="1" lang="en-US" altLang="zh-CN" b="1"/>
          </a:p>
        </p:txBody>
      </p:sp>
      <p:graphicFrame>
        <p:nvGraphicFramePr>
          <p:cNvPr id="61449" name="Object 9">
            <a:extLst>
              <a:ext uri="{FF2B5EF4-FFF2-40B4-BE49-F238E27FC236}">
                <a16:creationId xmlns:a16="http://schemas.microsoft.com/office/drawing/2014/main" id="{A6D54BD2-411A-5F4A-996B-6EACBC1C5D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" y="3810000"/>
          <a:ext cx="4284663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4" name="Equation" r:id="rId8" imgW="52959000" imgH="5270500" progId="Equation.3">
                  <p:embed/>
                </p:oleObj>
              </mc:Choice>
              <mc:Fallback>
                <p:oleObj name="Equation" r:id="rId8" imgW="52959000" imgH="5270500" progId="Equation.3">
                  <p:embed/>
                  <p:pic>
                    <p:nvPicPr>
                      <p:cNvPr id="61449" name="Object 9">
                        <a:extLst>
                          <a:ext uri="{FF2B5EF4-FFF2-40B4-BE49-F238E27FC236}">
                            <a16:creationId xmlns:a16="http://schemas.microsoft.com/office/drawing/2014/main" id="{A6D54BD2-411A-5F4A-996B-6EACBC1C5D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810000"/>
                        <a:ext cx="4284663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0" name="Object 10">
            <a:extLst>
              <a:ext uri="{FF2B5EF4-FFF2-40B4-BE49-F238E27FC236}">
                <a16:creationId xmlns:a16="http://schemas.microsoft.com/office/drawing/2014/main" id="{F50D4189-F72F-A44B-96C3-29F9FFAC46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86400" y="3657600"/>
          <a:ext cx="2536825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5" name="Equation" r:id="rId10" imgW="31305500" imgH="9944100" progId="Equation.3">
                  <p:embed/>
                </p:oleObj>
              </mc:Choice>
              <mc:Fallback>
                <p:oleObj name="Equation" r:id="rId10" imgW="31305500" imgH="9944100" progId="Equation.3">
                  <p:embed/>
                  <p:pic>
                    <p:nvPicPr>
                      <p:cNvPr id="61450" name="Object 10">
                        <a:extLst>
                          <a:ext uri="{FF2B5EF4-FFF2-40B4-BE49-F238E27FC236}">
                            <a16:creationId xmlns:a16="http://schemas.microsoft.com/office/drawing/2014/main" id="{F50D4189-F72F-A44B-96C3-29F9FFAC46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6400" y="3657600"/>
                        <a:ext cx="2536825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51" name="AutoShape 11">
            <a:extLst>
              <a:ext uri="{FF2B5EF4-FFF2-40B4-BE49-F238E27FC236}">
                <a16:creationId xmlns:a16="http://schemas.microsoft.com/office/drawing/2014/main" id="{0C3A52C5-167A-B94D-9C56-31D7D3535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572000"/>
            <a:ext cx="3200400" cy="685800"/>
          </a:xfrm>
          <a:prstGeom prst="wedgeEllipseCallout">
            <a:avLst>
              <a:gd name="adj1" fmla="val -41917"/>
              <a:gd name="adj2" fmla="val -114120"/>
            </a:avLst>
          </a:prstGeom>
          <a:gradFill rotWithShape="0">
            <a:gsLst>
              <a:gs pos="0">
                <a:srgbClr val="C0C0C0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b="1">
                <a:solidFill>
                  <a:schemeClr val="accent2"/>
                </a:solidFill>
              </a:rPr>
              <a:t>线性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008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/* linear */</a:t>
            </a:r>
          </a:p>
        </p:txBody>
      </p:sp>
      <p:grpSp>
        <p:nvGrpSpPr>
          <p:cNvPr id="61456" name="Group 16">
            <a:extLst>
              <a:ext uri="{FF2B5EF4-FFF2-40B4-BE49-F238E27FC236}">
                <a16:creationId xmlns:a16="http://schemas.microsoft.com/office/drawing/2014/main" id="{E3099592-D2C0-2F4C-9E10-7198B1FDFF9E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191000"/>
            <a:ext cx="3276600" cy="2133600"/>
            <a:chOff x="528" y="2640"/>
            <a:chExt cx="2064" cy="1344"/>
          </a:xfrm>
        </p:grpSpPr>
        <p:sp>
          <p:nvSpPr>
            <p:cNvPr id="61452" name="Line 12">
              <a:extLst>
                <a:ext uri="{FF2B5EF4-FFF2-40B4-BE49-F238E27FC236}">
                  <a16:creationId xmlns:a16="http://schemas.microsoft.com/office/drawing/2014/main" id="{382EC1B0-7B32-0944-9647-6E3719958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696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53" name="Line 13">
              <a:extLst>
                <a:ext uri="{FF2B5EF4-FFF2-40B4-BE49-F238E27FC236}">
                  <a16:creationId xmlns:a16="http://schemas.microsoft.com/office/drawing/2014/main" id="{E789E1A6-CAD2-8949-BA00-7114897313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4" y="2736"/>
              <a:ext cx="0" cy="124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54" name="Text Box 14">
              <a:extLst>
                <a:ext uri="{FF2B5EF4-FFF2-40B4-BE49-F238E27FC236}">
                  <a16:creationId xmlns:a16="http://schemas.microsoft.com/office/drawing/2014/main" id="{F2FF3EE7-9BF8-9146-B5CC-5FB2775626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408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i="1">
                  <a:latin typeface="Times New Roman" charset="0"/>
                  <a:ea typeface="ＭＳ Ｐゴシック" charset="0"/>
                </a:rPr>
                <a:t>x</a:t>
              </a:r>
            </a:p>
          </p:txBody>
        </p:sp>
        <p:sp>
          <p:nvSpPr>
            <p:cNvPr id="61455" name="Rectangle 15">
              <a:extLst>
                <a:ext uri="{FF2B5EF4-FFF2-40B4-BE49-F238E27FC236}">
                  <a16:creationId xmlns:a16="http://schemas.microsoft.com/office/drawing/2014/main" id="{C7959DD9-F8F2-9F4A-A317-0314729F1C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2640"/>
              <a:ext cx="2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b="1" i="1">
                  <a:latin typeface="Times New Roman" charset="0"/>
                  <a:ea typeface="ＭＳ Ｐゴシック" charset="0"/>
                </a:rPr>
                <a:t>y</a:t>
              </a:r>
            </a:p>
          </p:txBody>
        </p:sp>
      </p:grpSp>
      <p:grpSp>
        <p:nvGrpSpPr>
          <p:cNvPr id="61459" name="Group 19">
            <a:extLst>
              <a:ext uri="{FF2B5EF4-FFF2-40B4-BE49-F238E27FC236}">
                <a16:creationId xmlns:a16="http://schemas.microsoft.com/office/drawing/2014/main" id="{529A50A8-330A-3F49-A5A8-8A9274078FF5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343400"/>
            <a:ext cx="1600200" cy="1828800"/>
            <a:chOff x="720" y="2736"/>
            <a:chExt cx="1008" cy="1152"/>
          </a:xfrm>
        </p:grpSpPr>
        <p:sp>
          <p:nvSpPr>
            <p:cNvPr id="61457" name="Freeform 17">
              <a:extLst>
                <a:ext uri="{FF2B5EF4-FFF2-40B4-BE49-F238E27FC236}">
                  <a16:creationId xmlns:a16="http://schemas.microsoft.com/office/drawing/2014/main" id="{CF0CE5B2-0357-7347-A2A9-F6F324543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736"/>
              <a:ext cx="1008" cy="1152"/>
            </a:xfrm>
            <a:custGeom>
              <a:avLst/>
              <a:gdLst>
                <a:gd name="T0" fmla="*/ 0 w 1008"/>
                <a:gd name="T1" fmla="*/ 1152 h 1152"/>
                <a:gd name="T2" fmla="*/ 240 w 1008"/>
                <a:gd name="T3" fmla="*/ 1104 h 1152"/>
                <a:gd name="T4" fmla="*/ 576 w 1008"/>
                <a:gd name="T5" fmla="*/ 864 h 1152"/>
                <a:gd name="T6" fmla="*/ 816 w 1008"/>
                <a:gd name="T7" fmla="*/ 480 h 1152"/>
                <a:gd name="T8" fmla="*/ 1008 w 1008"/>
                <a:gd name="T9" fmla="*/ 0 h 11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008" h="1152">
                  <a:moveTo>
                    <a:pt x="0" y="1152"/>
                  </a:moveTo>
                  <a:cubicBezTo>
                    <a:pt x="72" y="1152"/>
                    <a:pt x="144" y="1152"/>
                    <a:pt x="240" y="1104"/>
                  </a:cubicBezTo>
                  <a:cubicBezTo>
                    <a:pt x="336" y="1056"/>
                    <a:pt x="480" y="968"/>
                    <a:pt x="576" y="864"/>
                  </a:cubicBezTo>
                  <a:cubicBezTo>
                    <a:pt x="672" y="760"/>
                    <a:pt x="744" y="624"/>
                    <a:pt x="816" y="480"/>
                  </a:cubicBezTo>
                  <a:cubicBezTo>
                    <a:pt x="888" y="336"/>
                    <a:pt x="948" y="168"/>
                    <a:pt x="100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61458" name="Text Box 18">
              <a:extLst>
                <a:ext uri="{FF2B5EF4-FFF2-40B4-BE49-F238E27FC236}">
                  <a16:creationId xmlns:a16="http://schemas.microsoft.com/office/drawing/2014/main" id="{4FA8A30D-1651-3E46-B4EC-586D144C8A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8" y="3456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rgbClr val="FF3300"/>
                  </a:solidFill>
                  <a:latin typeface="Times New Roman" charset="0"/>
                  <a:ea typeface="ＭＳ Ｐゴシック" charset="0"/>
                </a:rPr>
                <a:t>x*</a:t>
              </a:r>
            </a:p>
          </p:txBody>
        </p:sp>
      </p:grpSp>
      <p:grpSp>
        <p:nvGrpSpPr>
          <p:cNvPr id="61462" name="Group 22">
            <a:extLst>
              <a:ext uri="{FF2B5EF4-FFF2-40B4-BE49-F238E27FC236}">
                <a16:creationId xmlns:a16="http://schemas.microsoft.com/office/drawing/2014/main" id="{18B8E1C5-19F4-5045-9980-79647304E660}"/>
              </a:ext>
            </a:extLst>
          </p:cNvPr>
          <p:cNvGrpSpPr>
            <a:grpSpLocks/>
          </p:cNvGrpSpPr>
          <p:nvPr/>
        </p:nvGrpSpPr>
        <p:grpSpPr bwMode="auto">
          <a:xfrm>
            <a:off x="2514600" y="4343400"/>
            <a:ext cx="533400" cy="1844675"/>
            <a:chOff x="1584" y="2736"/>
            <a:chExt cx="336" cy="1162"/>
          </a:xfrm>
        </p:grpSpPr>
        <p:sp>
          <p:nvSpPr>
            <p:cNvPr id="61460" name="Line 20">
              <a:extLst>
                <a:ext uri="{FF2B5EF4-FFF2-40B4-BE49-F238E27FC236}">
                  <a16:creationId xmlns:a16="http://schemas.microsoft.com/office/drawing/2014/main" id="{0AD3DA27-1ABC-C144-B218-02286ED8F2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8" y="2736"/>
              <a:ext cx="0" cy="9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61461" name="Text Box 21">
              <a:extLst>
                <a:ext uri="{FF2B5EF4-FFF2-40B4-BE49-F238E27FC236}">
                  <a16:creationId xmlns:a16="http://schemas.microsoft.com/office/drawing/2014/main" id="{02685699-E946-B24C-AC5E-23FE042A4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3648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sz="2000" b="1" i="1">
                  <a:ea typeface="宋体" pitchFamily="2" charset="-122"/>
                </a:rPr>
                <a:t>x</a:t>
              </a:r>
              <a:r>
                <a:rPr lang="en-US" altLang="zh-CN" sz="2000" b="1" baseline="-25000">
                  <a:ea typeface="宋体" pitchFamily="2" charset="-122"/>
                </a:rPr>
                <a:t>0</a:t>
              </a:r>
              <a:endParaRPr lang="en-US" altLang="zh-CN" sz="2000" b="1" i="1">
                <a:ea typeface="宋体" pitchFamily="2" charset="-122"/>
              </a:endParaRPr>
            </a:p>
          </p:txBody>
        </p:sp>
      </p:grpSp>
      <p:sp>
        <p:nvSpPr>
          <p:cNvPr id="61463" name="Line 23">
            <a:extLst>
              <a:ext uri="{FF2B5EF4-FFF2-40B4-BE49-F238E27FC236}">
                <a16:creationId xmlns:a16="http://schemas.microsoft.com/office/drawing/2014/main" id="{39553C9F-4760-9843-8106-0EEAC9D74E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4343400"/>
            <a:ext cx="381000" cy="1524000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4" name="Oval 24">
            <a:extLst>
              <a:ext uri="{FF2B5EF4-FFF2-40B4-BE49-F238E27FC236}">
                <a16:creationId xmlns:a16="http://schemas.microsoft.com/office/drawing/2014/main" id="{FCFA4C69-9009-554A-B828-EA0F0B0E4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3505200"/>
            <a:ext cx="1371600" cy="1066800"/>
          </a:xfrm>
          <a:prstGeom prst="ellips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  <p:sp>
        <p:nvSpPr>
          <p:cNvPr id="61465" name="Line 25">
            <a:extLst>
              <a:ext uri="{FF2B5EF4-FFF2-40B4-BE49-F238E27FC236}">
                <a16:creationId xmlns:a16="http://schemas.microsoft.com/office/drawing/2014/main" id="{79244C7B-3AEC-D044-BA85-35D588D6E26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62200" y="4343400"/>
            <a:ext cx="4419600" cy="15240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6" name="Line 26">
            <a:extLst>
              <a:ext uri="{FF2B5EF4-FFF2-40B4-BE49-F238E27FC236}">
                <a16:creationId xmlns:a16="http://schemas.microsoft.com/office/drawing/2014/main" id="{6C796321-EFDA-8146-A4AD-08A87CEC25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5257800"/>
            <a:ext cx="0" cy="60960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61467" name="Line 27">
            <a:extLst>
              <a:ext uri="{FF2B5EF4-FFF2-40B4-BE49-F238E27FC236}">
                <a16:creationId xmlns:a16="http://schemas.microsoft.com/office/drawing/2014/main" id="{0B5EFBC9-28AA-8C46-B03B-B8BF435F597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17713" y="5257800"/>
            <a:ext cx="346075" cy="609600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aphicFrame>
        <p:nvGraphicFramePr>
          <p:cNvPr id="61468" name="Object 28">
            <a:extLst>
              <a:ext uri="{FF2B5EF4-FFF2-40B4-BE49-F238E27FC236}">
                <a16:creationId xmlns:a16="http://schemas.microsoft.com/office/drawing/2014/main" id="{03101A51-E7DA-9B49-9A24-C0A5690954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4538" y="4343400"/>
          <a:ext cx="2287587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186" name="Equation" r:id="rId12" imgW="27800300" imgH="9944100" progId="Equation.3">
                  <p:embed/>
                </p:oleObj>
              </mc:Choice>
              <mc:Fallback>
                <p:oleObj name="Equation" r:id="rId12" imgW="27800300" imgH="9944100" progId="Equation.3">
                  <p:embed/>
                  <p:pic>
                    <p:nvPicPr>
                      <p:cNvPr id="61468" name="Object 28">
                        <a:extLst>
                          <a:ext uri="{FF2B5EF4-FFF2-40B4-BE49-F238E27FC236}">
                            <a16:creationId xmlns:a16="http://schemas.microsoft.com/office/drawing/2014/main" id="{03101A51-E7DA-9B49-9A24-C0A5690954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4538" y="4343400"/>
                        <a:ext cx="2287587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74" name="Group 34">
            <a:extLst>
              <a:ext uri="{FF2B5EF4-FFF2-40B4-BE49-F238E27FC236}">
                <a16:creationId xmlns:a16="http://schemas.microsoft.com/office/drawing/2014/main" id="{9D68BFFE-3CCB-F84F-98C3-288DC6B9AE0A}"/>
              </a:ext>
            </a:extLst>
          </p:cNvPr>
          <p:cNvGrpSpPr>
            <a:grpSpLocks/>
          </p:cNvGrpSpPr>
          <p:nvPr/>
        </p:nvGrpSpPr>
        <p:grpSpPr bwMode="auto">
          <a:xfrm>
            <a:off x="4267200" y="5181600"/>
            <a:ext cx="4419600" cy="1187450"/>
            <a:chOff x="2688" y="3264"/>
            <a:chExt cx="2784" cy="748"/>
          </a:xfrm>
        </p:grpSpPr>
        <p:sp>
          <p:nvSpPr>
            <p:cNvPr id="61469" name="Text Box 29">
              <a:extLst>
                <a:ext uri="{FF2B5EF4-FFF2-40B4-BE49-F238E27FC236}">
                  <a16:creationId xmlns:a16="http://schemas.microsoft.com/office/drawing/2014/main" id="{C04D8F5F-7CAE-C54A-87A2-622435AB0F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3264"/>
              <a:ext cx="2784" cy="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defTabSz="193675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defTabSz="193675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10000"/>
                </a:spcBef>
              </a:pPr>
              <a:r>
                <a:rPr kumimoji="1" lang="zh-CN" altLang="en-US" b="1"/>
                <a:t>只要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en-US" altLang="zh-CN" b="1">
                  <a:sym typeface="Symbol" pitchFamily="2" charset="2"/>
                </a:rPr>
                <a:t></a:t>
              </a:r>
              <a:r>
                <a:rPr kumimoji="1" lang="en-US" altLang="zh-CN" b="1" i="1">
                  <a:sym typeface="Symbol" pitchFamily="2" charset="2"/>
                </a:rPr>
                <a:t>C</a:t>
              </a:r>
              <a:r>
                <a:rPr kumimoji="1" lang="en-US" altLang="zh-CN" b="1" baseline="30000">
                  <a:sym typeface="Symbol" pitchFamily="2" charset="2"/>
                </a:rPr>
                <a:t>1</a:t>
              </a:r>
              <a:r>
                <a:rPr kumimoji="1" lang="zh-CN" altLang="en-US" b="1">
                  <a:sym typeface="Symbol" pitchFamily="2" charset="2"/>
                </a:rPr>
                <a:t>，每一步迭代都有</a:t>
              </a:r>
              <a:r>
                <a:rPr kumimoji="1" lang="en-US" altLang="zh-CN" b="1" i="1">
                  <a:sym typeface="Symbol" pitchFamily="2" charset="2"/>
                </a:rPr>
                <a:t>f </a:t>
              </a:r>
              <a:r>
                <a:rPr kumimoji="1" lang="zh-CN" altLang="en-US" b="1" i="1">
                  <a:sym typeface="Symbol" pitchFamily="2" charset="2"/>
                </a:rPr>
                <a:t>’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x</a:t>
              </a:r>
              <a:r>
                <a:rPr kumimoji="1" lang="en-US" altLang="zh-CN" b="1" i="1" baseline="-25000"/>
                <a:t>k </a:t>
              </a:r>
              <a:r>
                <a:rPr kumimoji="1" lang="en-US" altLang="zh-CN" b="1"/>
                <a:t>) </a:t>
              </a:r>
              <a:r>
                <a:rPr kumimoji="1" lang="en-US" altLang="zh-CN" b="1">
                  <a:sym typeface="Symbol" pitchFamily="2" charset="2"/>
                </a:rPr>
                <a:t> 0</a:t>
              </a:r>
              <a:r>
                <a:rPr kumimoji="1" lang="zh-CN" altLang="en-US" b="1">
                  <a:sym typeface="Symbol" pitchFamily="2" charset="2"/>
                </a:rPr>
                <a:t>，</a:t>
              </a:r>
              <a:r>
                <a:rPr kumimoji="1" lang="en-US" altLang="zh-CN" b="1">
                  <a:sym typeface="Symbol" pitchFamily="2" charset="2"/>
                </a:rPr>
                <a:t> </a:t>
              </a:r>
              <a:r>
                <a:rPr kumimoji="1" lang="zh-CN" altLang="en-US" b="1">
                  <a:sym typeface="Symbol" pitchFamily="2" charset="2"/>
                </a:rPr>
                <a:t>而且</a:t>
              </a:r>
              <a:r>
                <a:rPr kumimoji="1" lang="en-US" altLang="zh-CN" b="1">
                  <a:sym typeface="Symbol" pitchFamily="2" charset="2"/>
                </a:rPr>
                <a:t>                     </a:t>
              </a:r>
              <a:r>
                <a:rPr kumimoji="1" lang="zh-CN" altLang="en-US" b="1">
                  <a:sym typeface="Symbol" pitchFamily="2" charset="2"/>
                </a:rPr>
                <a:t>，则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*</a:t>
              </a:r>
              <a:r>
                <a:rPr kumimoji="1" lang="zh-CN" altLang="en-US" b="1"/>
                <a:t>就是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的根。</a:t>
              </a:r>
              <a:endParaRPr kumimoji="1" lang="en-US" altLang="zh-CN" b="1"/>
            </a:p>
          </p:txBody>
        </p:sp>
        <p:graphicFrame>
          <p:nvGraphicFramePr>
            <p:cNvPr id="3093" name="Object 30">
              <a:extLst>
                <a:ext uri="{FF2B5EF4-FFF2-40B4-BE49-F238E27FC236}">
                  <a16:creationId xmlns:a16="http://schemas.microsoft.com/office/drawing/2014/main" id="{43AFFDC4-9CC6-604B-ADFE-D25A2D850C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2" y="3504"/>
            <a:ext cx="977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87" name="Equation" r:id="rId14" imgW="18135600" imgH="6438900" progId="Equation.3">
                    <p:embed/>
                  </p:oleObj>
                </mc:Choice>
                <mc:Fallback>
                  <p:oleObj name="Equation" r:id="rId14" imgW="18135600" imgH="6438900" progId="Equation.3">
                    <p:embed/>
                    <p:pic>
                      <p:nvPicPr>
                        <p:cNvPr id="3093" name="Object 30">
                          <a:extLst>
                            <a:ext uri="{FF2B5EF4-FFF2-40B4-BE49-F238E27FC236}">
                              <a16:creationId xmlns:a16="http://schemas.microsoft.com/office/drawing/2014/main" id="{43AFFDC4-9CC6-604B-ADFE-D25A2D850C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2" y="3504"/>
                          <a:ext cx="977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A093679D-FC12-1243-AA49-4E6D4EBECB74}"/>
              </a:ext>
            </a:extLst>
          </p:cNvPr>
          <p:cNvSpPr txBox="1">
            <a:spLocks/>
          </p:cNvSpPr>
          <p:nvPr/>
        </p:nvSpPr>
        <p:spPr>
          <a:xfrm>
            <a:off x="330743" y="152400"/>
            <a:ext cx="7313571" cy="762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CN" sz="3800" b="1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3" name="Process 32">
            <a:extLst>
              <a:ext uri="{FF2B5EF4-FFF2-40B4-BE49-F238E27FC236}">
                <a16:creationId xmlns:a16="http://schemas.microsoft.com/office/drawing/2014/main" id="{35AE03A6-FAA1-2A44-8251-48087CA7651D}"/>
              </a:ext>
            </a:extLst>
          </p:cNvPr>
          <p:cNvSpPr/>
          <p:nvPr/>
        </p:nvSpPr>
        <p:spPr>
          <a:xfrm>
            <a:off x="330743" y="9144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14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6145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4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1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1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14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614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utoUpdateAnimBg="0"/>
      <p:bldP spid="61444" grpId="0" autoUpdateAnimBg="0"/>
      <p:bldP spid="61448" grpId="0" autoUpdateAnimBg="0"/>
      <p:bldP spid="61451" grpId="0" animBg="1" autoUpdateAnimBg="0"/>
      <p:bldP spid="6146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4" name="Object 1">
            <a:extLst>
              <a:ext uri="{FF2B5EF4-FFF2-40B4-BE49-F238E27FC236}">
                <a16:creationId xmlns:a16="http://schemas.microsoft.com/office/drawing/2014/main" id="{4E29E831-78DE-D84F-8609-45496D6671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5288" y="549275"/>
          <a:ext cx="9137650" cy="266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Document" r:id="rId4" imgW="4965700" imgH="1447800" progId="Word.Document.12">
                  <p:embed/>
                </p:oleObj>
              </mc:Choice>
              <mc:Fallback>
                <p:oleObj name="Document" r:id="rId4" imgW="4965700" imgH="1447800" progId="Word.Document.12">
                  <p:embed/>
                  <p:pic>
                    <p:nvPicPr>
                      <p:cNvPr id="18434" name="Object 1">
                        <a:extLst>
                          <a:ext uri="{FF2B5EF4-FFF2-40B4-BE49-F238E27FC236}">
                            <a16:creationId xmlns:a16="http://schemas.microsoft.com/office/drawing/2014/main" id="{4E29E831-78DE-D84F-8609-45496D6671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549275"/>
                        <a:ext cx="9137650" cy="266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6689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24" name="Group 4">
            <a:extLst>
              <a:ext uri="{FF2B5EF4-FFF2-40B4-BE49-F238E27FC236}">
                <a16:creationId xmlns:a16="http://schemas.microsoft.com/office/drawing/2014/main" id="{D2D38059-8C1D-8548-9DD4-5EB241CB0144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628775"/>
            <a:ext cx="6215062" cy="1550988"/>
            <a:chOff x="186" y="2931"/>
            <a:chExt cx="3915" cy="977"/>
          </a:xfrm>
        </p:grpSpPr>
        <p:sp>
          <p:nvSpPr>
            <p:cNvPr id="81925" name="Text Box 5">
              <a:extLst>
                <a:ext uri="{FF2B5EF4-FFF2-40B4-BE49-F238E27FC236}">
                  <a16:creationId xmlns:a16="http://schemas.microsoft.com/office/drawing/2014/main" id="{5B25305A-21C5-D143-A743-9E39658A4D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" y="2931"/>
              <a:ext cx="29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zh-CN" altLang="en-US" b="1"/>
                <a:t>解</a:t>
              </a:r>
              <a:r>
                <a:rPr lang="en-US" altLang="zh-CN" b="1"/>
                <a:t> (1)</a:t>
              </a:r>
              <a:r>
                <a:rPr lang="zh-CN" altLang="en-US" b="1"/>
                <a:t>用</a:t>
              </a:r>
              <a:r>
                <a:rPr lang="en-US" altLang="zh-CN" b="1"/>
                <a:t>Newton</a:t>
              </a:r>
              <a:r>
                <a:rPr lang="zh-CN" altLang="en-US" b="1"/>
                <a:t>法有</a:t>
              </a:r>
              <a:endParaRPr lang="en-US" altLang="zh-CN" b="1"/>
            </a:p>
          </p:txBody>
        </p:sp>
        <p:graphicFrame>
          <p:nvGraphicFramePr>
            <p:cNvPr id="19472" name="Object 6">
              <a:extLst>
                <a:ext uri="{FF2B5EF4-FFF2-40B4-BE49-F238E27FC236}">
                  <a16:creationId xmlns:a16="http://schemas.microsoft.com/office/drawing/2014/main" id="{9A4695B7-4091-C64C-BA23-88BD5AEB38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38" y="3249"/>
            <a:ext cx="2763" cy="6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1" name="公式" r:id="rId3" imgW="28092400" imgH="10528300" progId="Equation.3">
                    <p:embed/>
                  </p:oleObj>
                </mc:Choice>
                <mc:Fallback>
                  <p:oleObj name="公式" r:id="rId3" imgW="28092400" imgH="10528300" progId="Equation.3">
                    <p:embed/>
                    <p:pic>
                      <p:nvPicPr>
                        <p:cNvPr id="19472" name="Object 6">
                          <a:extLst>
                            <a:ext uri="{FF2B5EF4-FFF2-40B4-BE49-F238E27FC236}">
                              <a16:creationId xmlns:a16="http://schemas.microsoft.com/office/drawing/2014/main" id="{9A4695B7-4091-C64C-BA23-88BD5AEB38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3249"/>
                          <a:ext cx="2763" cy="6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1927" name="Group 7">
            <a:extLst>
              <a:ext uri="{FF2B5EF4-FFF2-40B4-BE49-F238E27FC236}">
                <a16:creationId xmlns:a16="http://schemas.microsoft.com/office/drawing/2014/main" id="{A2DAE170-5D11-C64A-9772-AC83B0040711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692150"/>
            <a:ext cx="7848600" cy="841375"/>
            <a:chOff x="186" y="2404"/>
            <a:chExt cx="4944" cy="530"/>
          </a:xfrm>
        </p:grpSpPr>
        <p:grpSp>
          <p:nvGrpSpPr>
            <p:cNvPr id="19467" name="Group 8">
              <a:extLst>
                <a:ext uri="{FF2B5EF4-FFF2-40B4-BE49-F238E27FC236}">
                  <a16:creationId xmlns:a16="http://schemas.microsoft.com/office/drawing/2014/main" id="{122B02C3-B2F1-1C4A-A1A9-B85840C78A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6" y="2416"/>
              <a:ext cx="4944" cy="518"/>
              <a:chOff x="186" y="2416"/>
              <a:chExt cx="4944" cy="518"/>
            </a:xfrm>
          </p:grpSpPr>
          <p:sp>
            <p:nvSpPr>
              <p:cNvPr id="81929" name="Text Box 9">
                <a:extLst>
                  <a:ext uri="{FF2B5EF4-FFF2-40B4-BE49-F238E27FC236}">
                    <a16:creationId xmlns:a16="http://schemas.microsoft.com/office/drawing/2014/main" id="{8F12B1D3-1920-FB4B-AA2E-46E1E44459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6" y="2416"/>
                <a:ext cx="4944" cy="5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/>
                  <a:t>例</a:t>
                </a:r>
                <a:r>
                  <a:rPr lang="en-US" altLang="zh-CN" b="1"/>
                  <a:t>     </a:t>
                </a:r>
                <a:r>
                  <a:rPr lang="zh-CN" altLang="en-US" b="1"/>
                  <a:t>方程</a:t>
                </a:r>
                <a:r>
                  <a:rPr lang="en-US" altLang="zh-CN" b="1"/>
                  <a:t>                              </a:t>
                </a:r>
                <a:r>
                  <a:rPr lang="zh-CN" altLang="en-US" b="1"/>
                  <a:t>的根</a:t>
                </a:r>
                <a:r>
                  <a:rPr lang="en-US" altLang="zh-CN" b="1"/>
                  <a:t>                   </a:t>
                </a:r>
                <a:r>
                  <a:rPr lang="zh-CN" altLang="en-US" b="1"/>
                  <a:t>是二重根</a:t>
                </a:r>
                <a:r>
                  <a:rPr lang="en-US" altLang="zh-CN" b="1"/>
                  <a:t>.</a:t>
                </a:r>
                <a:r>
                  <a:rPr lang="zh-CN" altLang="en-US" b="1"/>
                  <a:t>用三种方法求解</a:t>
                </a:r>
                <a:r>
                  <a:rPr lang="en-US" altLang="zh-CN" b="1"/>
                  <a:t>.</a:t>
                </a:r>
              </a:p>
            </p:txBody>
          </p:sp>
          <p:graphicFrame>
            <p:nvGraphicFramePr>
              <p:cNvPr id="19470" name="Object 10">
                <a:extLst>
                  <a:ext uri="{FF2B5EF4-FFF2-40B4-BE49-F238E27FC236}">
                    <a16:creationId xmlns:a16="http://schemas.microsoft.com/office/drawing/2014/main" id="{64D0958E-5535-2045-9334-A1E2865DAB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36" y="2416"/>
              <a:ext cx="1210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5992" name="Equation" r:id="rId5" imgW="23698200" imgH="4686300" progId="Equation.DSMT4">
                      <p:embed/>
                    </p:oleObj>
                  </mc:Choice>
                  <mc:Fallback>
                    <p:oleObj name="Equation" r:id="rId5" imgW="23698200" imgH="4686300" progId="Equation.DSMT4">
                      <p:embed/>
                      <p:pic>
                        <p:nvPicPr>
                          <p:cNvPr id="19470" name="Object 10">
                            <a:extLst>
                              <a:ext uri="{FF2B5EF4-FFF2-40B4-BE49-F238E27FC236}">
                                <a16:creationId xmlns:a16="http://schemas.microsoft.com/office/drawing/2014/main" id="{64D0958E-5535-2045-9334-A1E2865DAB5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36" y="2416"/>
                            <a:ext cx="1210" cy="2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19468" name="Object 11">
              <a:extLst>
                <a:ext uri="{FF2B5EF4-FFF2-40B4-BE49-F238E27FC236}">
                  <a16:creationId xmlns:a16="http://schemas.microsoft.com/office/drawing/2014/main" id="{C1A865F2-BED0-6D46-96D4-40AA68118FB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0613665"/>
                </p:ext>
              </p:extLst>
            </p:nvPr>
          </p:nvGraphicFramePr>
          <p:xfrm>
            <a:off x="2961" y="2404"/>
            <a:ext cx="835" cy="3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3" name="公式" r:id="rId7" imgW="12877800" imgH="4978400" progId="Equation.3">
                    <p:embed/>
                  </p:oleObj>
                </mc:Choice>
                <mc:Fallback>
                  <p:oleObj name="公式" r:id="rId7" imgW="12877800" imgH="4978400" progId="Equation.3">
                    <p:embed/>
                    <p:pic>
                      <p:nvPicPr>
                        <p:cNvPr id="19468" name="Object 11">
                          <a:extLst>
                            <a:ext uri="{FF2B5EF4-FFF2-40B4-BE49-F238E27FC236}">
                              <a16:creationId xmlns:a16="http://schemas.microsoft.com/office/drawing/2014/main" id="{C1A865F2-BED0-6D46-96D4-40AA68118F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1" y="2404"/>
                          <a:ext cx="835" cy="3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1933" name="Text Box 13">
            <a:extLst>
              <a:ext uri="{FF2B5EF4-FFF2-40B4-BE49-F238E27FC236}">
                <a16:creationId xmlns:a16="http://schemas.microsoft.com/office/drawing/2014/main" id="{97E26B56-86FE-0D4D-BC11-6C88865088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3213100"/>
            <a:ext cx="4751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/>
              <a:t>(2)m=2</a:t>
            </a:r>
            <a:r>
              <a:rPr lang="zh-CN" altLang="en-US" b="1"/>
              <a:t>修改的牛顿迭代公式为</a:t>
            </a:r>
            <a:endParaRPr lang="en-US" altLang="zh-CN" b="1"/>
          </a:p>
        </p:txBody>
      </p:sp>
      <p:graphicFrame>
        <p:nvGraphicFramePr>
          <p:cNvPr id="19463" name="Object 14">
            <a:extLst>
              <a:ext uri="{FF2B5EF4-FFF2-40B4-BE49-F238E27FC236}">
                <a16:creationId xmlns:a16="http://schemas.microsoft.com/office/drawing/2014/main" id="{1989A018-07CF-344E-BD58-8DEB2A5CCFC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68538" y="3644900"/>
          <a:ext cx="3600450" cy="93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4" name="公式" r:id="rId9" imgW="27203400" imgH="10528300" progId="Equation.3">
                  <p:embed/>
                </p:oleObj>
              </mc:Choice>
              <mc:Fallback>
                <p:oleObj name="公式" r:id="rId9" imgW="27203400" imgH="10528300" progId="Equation.3">
                  <p:embed/>
                  <p:pic>
                    <p:nvPicPr>
                      <p:cNvPr id="19463" name="Object 14">
                        <a:extLst>
                          <a:ext uri="{FF2B5EF4-FFF2-40B4-BE49-F238E27FC236}">
                            <a16:creationId xmlns:a16="http://schemas.microsoft.com/office/drawing/2014/main" id="{1989A018-07CF-344E-BD58-8DEB2A5CCF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3644900"/>
                        <a:ext cx="3600450" cy="93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1935" name="Group 15">
            <a:extLst>
              <a:ext uri="{FF2B5EF4-FFF2-40B4-BE49-F238E27FC236}">
                <a16:creationId xmlns:a16="http://schemas.microsoft.com/office/drawing/2014/main" id="{FEAFCBAF-CDBA-6440-A619-781808BDF8E6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4581525"/>
            <a:ext cx="7848600" cy="1568450"/>
            <a:chOff x="176" y="1979"/>
            <a:chExt cx="4944" cy="988"/>
          </a:xfrm>
        </p:grpSpPr>
        <p:sp>
          <p:nvSpPr>
            <p:cNvPr id="81936" name="Text Box 16">
              <a:extLst>
                <a:ext uri="{FF2B5EF4-FFF2-40B4-BE49-F238E27FC236}">
                  <a16:creationId xmlns:a16="http://schemas.microsoft.com/office/drawing/2014/main" id="{0F6E931F-729C-4C45-B695-543C674D0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" y="1979"/>
              <a:ext cx="49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b="1"/>
                <a:t>(3) </a:t>
              </a:r>
              <a:r>
                <a:rPr lang="zh-CN" altLang="en-US" b="1"/>
                <a:t>另一修改的方法，迭代公式化简为</a:t>
              </a:r>
              <a:endParaRPr lang="en-US" altLang="zh-CN" b="1"/>
            </a:p>
          </p:txBody>
        </p:sp>
        <p:graphicFrame>
          <p:nvGraphicFramePr>
            <p:cNvPr id="19466" name="Object 17">
              <a:extLst>
                <a:ext uri="{FF2B5EF4-FFF2-40B4-BE49-F238E27FC236}">
                  <a16:creationId xmlns:a16="http://schemas.microsoft.com/office/drawing/2014/main" id="{1244E49B-8792-ED46-B948-B0F03E174F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2" y="2251"/>
            <a:ext cx="2948" cy="7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95" name="Equation" r:id="rId11" imgW="33058100" imgH="10528300" progId="Equation.3">
                    <p:embed/>
                  </p:oleObj>
                </mc:Choice>
                <mc:Fallback>
                  <p:oleObj name="Equation" r:id="rId11" imgW="33058100" imgH="10528300" progId="Equation.3">
                    <p:embed/>
                    <p:pic>
                      <p:nvPicPr>
                        <p:cNvPr id="19466" name="Object 17">
                          <a:extLst>
                            <a:ext uri="{FF2B5EF4-FFF2-40B4-BE49-F238E27FC236}">
                              <a16:creationId xmlns:a16="http://schemas.microsoft.com/office/drawing/2014/main" id="{1244E49B-8792-ED46-B948-B0F03E174F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251"/>
                          <a:ext cx="2948" cy="7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1958612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81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8" name="Group 4">
            <a:extLst>
              <a:ext uri="{FF2B5EF4-FFF2-40B4-BE49-F238E27FC236}">
                <a16:creationId xmlns:a16="http://schemas.microsoft.com/office/drawing/2014/main" id="{FA91FEAB-44CB-B040-ACF0-CEF876F652A5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268413"/>
            <a:ext cx="8316913" cy="1200150"/>
            <a:chOff x="204" y="3158"/>
            <a:chExt cx="5239" cy="756"/>
          </a:xfrm>
        </p:grpSpPr>
        <p:sp>
          <p:nvSpPr>
            <p:cNvPr id="82949" name="Text Box 5">
              <a:extLst>
                <a:ext uri="{FF2B5EF4-FFF2-40B4-BE49-F238E27FC236}">
                  <a16:creationId xmlns:a16="http://schemas.microsoft.com/office/drawing/2014/main" id="{FD98B057-9CD6-D143-AE9B-A472708EE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3158"/>
              <a:ext cx="5239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b="1"/>
                <a:t>       </a:t>
              </a:r>
              <a:r>
                <a:rPr lang="zh-CN" altLang="en-US" b="1"/>
                <a:t>三种方法均取</a:t>
              </a:r>
              <a:r>
                <a:rPr lang="en-US" altLang="zh-CN" b="1"/>
                <a:t>      =1.5,</a:t>
              </a:r>
              <a:r>
                <a:rPr lang="zh-CN" altLang="en-US" b="1"/>
                <a:t>计算结果列于下表</a:t>
              </a:r>
              <a:r>
                <a:rPr lang="en-US" altLang="zh-CN" b="1"/>
                <a:t>.</a:t>
              </a:r>
              <a:r>
                <a:rPr lang="zh-CN" altLang="en-US" b="1"/>
                <a:t>方法（</a:t>
              </a:r>
              <a:r>
                <a:rPr lang="en-US" altLang="zh-CN" b="1"/>
                <a:t>2</a:t>
              </a:r>
              <a:r>
                <a:rPr lang="zh-CN" altLang="en-US" b="1"/>
                <a:t>）和方法</a:t>
              </a:r>
              <a:r>
                <a:rPr lang="en-US" altLang="zh-CN" b="1"/>
                <a:t>(3)</a:t>
              </a:r>
              <a:r>
                <a:rPr lang="zh-CN" altLang="en-US" b="1"/>
                <a:t>都是二阶方法，</a:t>
              </a:r>
              <a:r>
                <a:rPr lang="en-US" altLang="zh-CN" b="1"/>
                <a:t>      </a:t>
              </a:r>
              <a:r>
                <a:rPr lang="zh-CN" altLang="en-US" b="1"/>
                <a:t>都达到了误差限为</a:t>
              </a:r>
              <a:r>
                <a:rPr lang="en-US" altLang="zh-CN" b="1"/>
                <a:t>      </a:t>
              </a:r>
              <a:r>
                <a:rPr lang="zh-CN" altLang="en-US" b="1"/>
                <a:t>的精确度</a:t>
              </a:r>
              <a:r>
                <a:rPr lang="en-US" altLang="zh-CN" b="1"/>
                <a:t>,</a:t>
              </a:r>
              <a:r>
                <a:rPr lang="zh-CN" altLang="en-US" b="1"/>
                <a:t>而普通的</a:t>
              </a:r>
              <a:r>
                <a:rPr lang="en-US" altLang="zh-CN" b="1"/>
                <a:t>Newton</a:t>
              </a:r>
              <a:r>
                <a:rPr lang="zh-CN" altLang="en-US" b="1"/>
                <a:t>法是一阶的</a:t>
              </a:r>
              <a:r>
                <a:rPr lang="en-US" altLang="zh-CN" b="1"/>
                <a:t>,</a:t>
              </a:r>
              <a:r>
                <a:rPr lang="zh-CN" altLang="en-US" b="1"/>
                <a:t>要近</a:t>
              </a:r>
              <a:r>
                <a:rPr lang="en-US" altLang="zh-CN" b="1"/>
                <a:t>30</a:t>
              </a:r>
              <a:r>
                <a:rPr lang="zh-CN" altLang="en-US" b="1"/>
                <a:t>次迭代才有相同精度的结果</a:t>
              </a:r>
              <a:r>
                <a:rPr lang="en-US" altLang="zh-CN" b="1"/>
                <a:t>.</a:t>
              </a:r>
            </a:p>
          </p:txBody>
        </p:sp>
        <p:graphicFrame>
          <p:nvGraphicFramePr>
            <p:cNvPr id="20494" name="Object 6">
              <a:extLst>
                <a:ext uri="{FF2B5EF4-FFF2-40B4-BE49-F238E27FC236}">
                  <a16:creationId xmlns:a16="http://schemas.microsoft.com/office/drawing/2014/main" id="{F056BE53-C696-0E47-8650-1C5A9287AA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2" y="3162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79" name="公式" r:id="rId3" imgW="4394200" imgH="5270500" progId="Equation.3">
                    <p:embed/>
                  </p:oleObj>
                </mc:Choice>
                <mc:Fallback>
                  <p:oleObj name="公式" r:id="rId3" imgW="4394200" imgH="5270500" progId="Equation.3">
                    <p:embed/>
                    <p:pic>
                      <p:nvPicPr>
                        <p:cNvPr id="20494" name="Object 6">
                          <a:extLst>
                            <a:ext uri="{FF2B5EF4-FFF2-40B4-BE49-F238E27FC236}">
                              <a16:creationId xmlns:a16="http://schemas.microsoft.com/office/drawing/2014/main" id="{F056BE53-C696-0E47-8650-1C5A9287AA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2" y="3162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5" name="Object 7">
              <a:extLst>
                <a:ext uri="{FF2B5EF4-FFF2-40B4-BE49-F238E27FC236}">
                  <a16:creationId xmlns:a16="http://schemas.microsoft.com/office/drawing/2014/main" id="{0FA299F2-07E7-EC4D-AC42-8A5725DB787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91" y="3385"/>
            <a:ext cx="226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0" name="公式" r:id="rId5" imgW="4394200" imgH="5270500" progId="Equation.3">
                    <p:embed/>
                  </p:oleObj>
                </mc:Choice>
                <mc:Fallback>
                  <p:oleObj name="公式" r:id="rId5" imgW="4394200" imgH="5270500" progId="Equation.3">
                    <p:embed/>
                    <p:pic>
                      <p:nvPicPr>
                        <p:cNvPr id="20495" name="Object 7">
                          <a:extLst>
                            <a:ext uri="{FF2B5EF4-FFF2-40B4-BE49-F238E27FC236}">
                              <a16:creationId xmlns:a16="http://schemas.microsoft.com/office/drawing/2014/main" id="{0FA299F2-07E7-EC4D-AC42-8A5725DB787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91" y="3385"/>
                          <a:ext cx="226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496" name="Object 8">
              <a:extLst>
                <a:ext uri="{FF2B5EF4-FFF2-40B4-BE49-F238E27FC236}">
                  <a16:creationId xmlns:a16="http://schemas.microsoft.com/office/drawing/2014/main" id="{4771A1AC-1EDE-E648-ADC8-28233FC8BD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6" y="3416"/>
            <a:ext cx="279" cy="19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981" name="Equation" r:id="rId7" imgW="6731000" imgH="4686300" progId="Equation.3">
                    <p:embed/>
                  </p:oleObj>
                </mc:Choice>
                <mc:Fallback>
                  <p:oleObj name="Equation" r:id="rId7" imgW="6731000" imgH="4686300" progId="Equation.3">
                    <p:embed/>
                    <p:pic>
                      <p:nvPicPr>
                        <p:cNvPr id="20496" name="Object 8">
                          <a:extLst>
                            <a:ext uri="{FF2B5EF4-FFF2-40B4-BE49-F238E27FC236}">
                              <a16:creationId xmlns:a16="http://schemas.microsoft.com/office/drawing/2014/main" id="{4771A1AC-1EDE-E648-ADC8-28233FC8BD9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6" y="3416"/>
                          <a:ext cx="279" cy="19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2953" name="Group 9">
            <a:extLst>
              <a:ext uri="{FF2B5EF4-FFF2-40B4-BE49-F238E27FC236}">
                <a16:creationId xmlns:a16="http://schemas.microsoft.com/office/drawing/2014/main" id="{43E7A8D3-16AD-AF41-BDFE-52DE15CCB079}"/>
              </a:ext>
            </a:extLst>
          </p:cNvPr>
          <p:cNvGraphicFramePr>
            <a:graphicFrameLocks noGrp="1"/>
          </p:cNvGraphicFramePr>
          <p:nvPr>
            <p:ph/>
          </p:nvPr>
        </p:nvGraphicFramePr>
        <p:xfrm>
          <a:off x="611188" y="3068638"/>
          <a:ext cx="7772400" cy="1811338"/>
        </p:xfrm>
        <a:graphic>
          <a:graphicData uri="http://schemas.openxmlformats.org/drawingml/2006/table">
            <a:tbl>
              <a:tblPr/>
              <a:tblGrid>
                <a:gridCol w="7772400">
                  <a:extLst>
                    <a:ext uri="{9D8B030D-6E8A-4147-A177-3AD203B41FA5}">
                      <a16:colId xmlns:a16="http://schemas.microsoft.com/office/drawing/2014/main" val="370784441"/>
                    </a:ext>
                  </a:extLst>
                </a:gridCol>
              </a:tblGrid>
              <a:tr h="63341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　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k          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                        X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楷体_GB2312" charset="0"/>
                        <a:cs typeface="Times New Roman" panose="02020603050405020304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9395461"/>
                  </a:ext>
                </a:extLst>
              </a:tr>
              <a:tr h="117792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MS PGothic" panose="020B0600070205080204" pitchFamily="34" charset="-128"/>
                          <a:cs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kumimoji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楷体_GB2312" charset="0"/>
                          <a:cs typeface="Times New Roman" panose="02020603050405020304" pitchFamily="18" charset="0"/>
                        </a:rPr>
                        <a:t>(1)      1.5        1.458333333        1.436607143          1.425497619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(2)      1.5        1.416666667        1.414215686          1.414213562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方法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(3)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    1.5</a:t>
                      </a:r>
                      <a:r>
                        <a:rPr kumimoji="1" lang="en-US" altLang="zh-CN" sz="2000" b="0" i="0" u="none" strike="noStrike" cap="none" normalizeH="0" baseline="-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             </a:t>
                      </a:r>
                      <a:r>
                        <a:rPr kumimoji="1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MS PGothic" panose="020B0600070205080204" pitchFamily="34" charset="-128"/>
                        </a:rPr>
                        <a:t>1.411764706        1.414211438          1.414213562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953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09035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8">
            <a:extLst>
              <a:ext uri="{FF2B5EF4-FFF2-40B4-BE49-F238E27FC236}">
                <a16:creationId xmlns:a16="http://schemas.microsoft.com/office/drawing/2014/main" id="{038CFA08-D807-9244-B973-3189F1627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404813"/>
            <a:ext cx="5967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Wingdings" pitchFamily="2" charset="2"/>
              <a:buChar char="u"/>
            </a:pPr>
            <a:r>
              <a:rPr lang="zh-CN" altLang="en-US" sz="3200" b="1"/>
              <a:t>非线性方程求根数值解法总结 </a:t>
            </a: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A23BBB91-DAE8-1343-9073-5DC532656008}"/>
              </a:ext>
            </a:extLst>
          </p:cNvPr>
          <p:cNvGrpSpPr>
            <a:grpSpLocks/>
          </p:cNvGrpSpPr>
          <p:nvPr/>
        </p:nvGrpSpPr>
        <p:grpSpPr bwMode="auto">
          <a:xfrm>
            <a:off x="2124075" y="1268413"/>
            <a:ext cx="4038600" cy="838200"/>
            <a:chOff x="672" y="912"/>
            <a:chExt cx="2544" cy="528"/>
          </a:xfrm>
        </p:grpSpPr>
        <p:pic>
          <p:nvPicPr>
            <p:cNvPr id="16389" name="Picture 5" descr="DARTS">
              <a:extLst>
                <a:ext uri="{FF2B5EF4-FFF2-40B4-BE49-F238E27FC236}">
                  <a16:creationId xmlns:a16="http://schemas.microsoft.com/office/drawing/2014/main" id="{D310E5EA-21D7-7344-A06E-EEBB62C8B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528" cy="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 Box 6">
              <a:extLst>
                <a:ext uri="{FF2B5EF4-FFF2-40B4-BE49-F238E27FC236}">
                  <a16:creationId xmlns:a16="http://schemas.microsoft.com/office/drawing/2014/main" id="{5150EF75-FF96-EA40-A69A-09D283FBAE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008"/>
              <a:ext cx="196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sz="3200" b="1"/>
                <a:t>求</a:t>
              </a:r>
              <a:r>
                <a:rPr kumimoji="1" lang="en-US" altLang="zh-CN" sz="3200" b="1">
                  <a:ea typeface="宋体" pitchFamily="2" charset="-122"/>
                </a:rPr>
                <a:t> </a:t>
              </a:r>
              <a:r>
                <a:rPr kumimoji="1" lang="en-US" altLang="zh-CN" sz="3200" b="1" i="1">
                  <a:ea typeface="宋体" pitchFamily="2" charset="-122"/>
                </a:rPr>
                <a:t>f </a:t>
              </a:r>
              <a:r>
                <a:rPr kumimoji="1" lang="en-US" altLang="zh-CN" sz="3200" b="1">
                  <a:ea typeface="宋体" pitchFamily="2" charset="-122"/>
                </a:rPr>
                <a:t>(</a:t>
              </a:r>
              <a:r>
                <a:rPr kumimoji="1" lang="en-US" altLang="zh-CN" sz="3200" b="1" i="1">
                  <a:ea typeface="宋体" pitchFamily="2" charset="-122"/>
                </a:rPr>
                <a:t>x</a:t>
              </a:r>
              <a:r>
                <a:rPr kumimoji="1" lang="en-US" altLang="zh-CN" sz="3200" b="1">
                  <a:ea typeface="宋体" pitchFamily="2" charset="-122"/>
                </a:rPr>
                <a:t>) = 0 </a:t>
              </a:r>
              <a:r>
                <a:rPr kumimoji="1" lang="zh-CN" altLang="en-US" sz="3200" b="1"/>
                <a:t>的根</a:t>
              </a:r>
              <a:endParaRPr kumimoji="1" lang="en-US" altLang="zh-CN" sz="3200" b="1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F0C9E2-B838-A443-8481-2F82529B5F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708275"/>
            <a:ext cx="5040312" cy="3294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zh-CN" altLang="en-US" sz="2800" b="1">
                <a:solidFill>
                  <a:srgbClr val="0000FF"/>
                </a:solidFill>
                <a:latin typeface="Tahoma" panose="020B0604030504040204" pitchFamily="34" charset="0"/>
              </a:rPr>
              <a:t>数值解法</a:t>
            </a:r>
            <a:r>
              <a:rPr lang="en-US" altLang="zh-CN" sz="2800" b="1">
                <a:solidFill>
                  <a:srgbClr val="0000FF"/>
                </a:solidFill>
                <a:latin typeface="Tahoma" panose="020B0604030504040204" pitchFamily="34" charset="0"/>
              </a:rPr>
              <a:t>: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二分法</a:t>
            </a:r>
            <a:endParaRPr lang="en-US" altLang="zh-CN" b="1"/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不动点迭代法</a:t>
            </a:r>
            <a:r>
              <a:rPr lang="en-US" altLang="zh-CN" b="1"/>
              <a:t> </a:t>
            </a: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en-US" altLang="zh-CN" b="1"/>
              <a:t>Aitken</a:t>
            </a:r>
            <a:r>
              <a:rPr lang="zh-CN" altLang="en-US" b="1"/>
              <a:t>加速，</a:t>
            </a:r>
            <a:r>
              <a:rPr lang="en-US" altLang="zh-CN" b="1"/>
              <a:t>Steffensen </a:t>
            </a:r>
            <a:r>
              <a:rPr lang="zh-CN" altLang="en-US" b="1"/>
              <a:t>加速</a:t>
            </a:r>
            <a:endParaRPr lang="en-US" altLang="zh-CN" b="1"/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>
                <a:solidFill>
                  <a:srgbClr val="FF0000"/>
                </a:solidFill>
              </a:rPr>
              <a:t>牛顿迭代法</a:t>
            </a:r>
            <a:endParaRPr lang="en-US" altLang="zh-CN" b="1">
              <a:solidFill>
                <a:srgbClr val="FF0000"/>
              </a:solidFill>
            </a:endParaRPr>
          </a:p>
          <a:p>
            <a:pPr algn="just" eaLnBrk="1" hangingPunct="1">
              <a:spcBef>
                <a:spcPct val="50000"/>
              </a:spcBef>
              <a:buFont typeface="Wingdings" pitchFamily="2" charset="2"/>
              <a:buChar char="v"/>
            </a:pPr>
            <a:r>
              <a:rPr lang="zh-CN" altLang="en-US" b="1"/>
              <a:t>正割法、牛顿下山法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127787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04" name="Text Box 52">
            <a:extLst>
              <a:ext uri="{FF2B5EF4-FFF2-40B4-BE49-F238E27FC236}">
                <a16:creationId xmlns:a16="http://schemas.microsoft.com/office/drawing/2014/main" id="{E4437C4C-C0B2-7547-8C8F-AF604392C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04800"/>
            <a:ext cx="7696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kumimoji="1" lang="en-US" altLang="zh-CN" sz="2800" b="1">
                <a:ea typeface="宋体" pitchFamily="2" charset="-122"/>
              </a:rPr>
              <a:t>§6  </a:t>
            </a:r>
            <a:r>
              <a:rPr kumimoji="1" lang="zh-CN" altLang="en-US" sz="2800" b="1"/>
              <a:t>劈因子法</a:t>
            </a:r>
            <a:r>
              <a:rPr kumimoji="1" lang="en-US" altLang="zh-CN"/>
              <a:t> </a:t>
            </a:r>
            <a:r>
              <a:rPr kumimoji="1" lang="en-US" altLang="zh-CN" b="1">
                <a:solidFill>
                  <a:srgbClr val="008000"/>
                </a:solidFill>
                <a:latin typeface="Arial" pitchFamily="34" charset="0"/>
              </a:rPr>
              <a:t>/* Splitting Method */</a:t>
            </a:r>
          </a:p>
        </p:txBody>
      </p:sp>
      <p:grpSp>
        <p:nvGrpSpPr>
          <p:cNvPr id="74808" name="Group 56">
            <a:extLst>
              <a:ext uri="{FF2B5EF4-FFF2-40B4-BE49-F238E27FC236}">
                <a16:creationId xmlns:a16="http://schemas.microsoft.com/office/drawing/2014/main" id="{43E8B1C4-C6F5-014B-9CAA-D34C06843A9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990600"/>
            <a:ext cx="2743200" cy="609600"/>
            <a:chOff x="384" y="576"/>
            <a:chExt cx="1728" cy="384"/>
          </a:xfrm>
        </p:grpSpPr>
        <p:pic>
          <p:nvPicPr>
            <p:cNvPr id="21532" name="Picture 54" descr="DARTS">
              <a:extLst>
                <a:ext uri="{FF2B5EF4-FFF2-40B4-BE49-F238E27FC236}">
                  <a16:creationId xmlns:a16="http://schemas.microsoft.com/office/drawing/2014/main" id="{33CB0F0B-E285-9147-83B7-00C071639F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" y="576"/>
              <a:ext cx="384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807" name="Text Box 55">
              <a:extLst>
                <a:ext uri="{FF2B5EF4-FFF2-40B4-BE49-F238E27FC236}">
                  <a16:creationId xmlns:a16="http://schemas.microsoft.com/office/drawing/2014/main" id="{5E7474D3-A98F-BB43-9EB1-B29989037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624"/>
              <a:ext cx="13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求多项式的根</a:t>
              </a:r>
              <a:endParaRPr kumimoji="1" lang="en-US" altLang="zh-CN" b="1"/>
            </a:p>
          </p:txBody>
        </p:sp>
      </p:grpSp>
      <p:grpSp>
        <p:nvGrpSpPr>
          <p:cNvPr id="74830" name="Group 78">
            <a:extLst>
              <a:ext uri="{FF2B5EF4-FFF2-40B4-BE49-F238E27FC236}">
                <a16:creationId xmlns:a16="http://schemas.microsoft.com/office/drawing/2014/main" id="{97333917-CB24-314B-9EB3-9B6491C8F2F1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1752600"/>
            <a:ext cx="7086600" cy="2057400"/>
            <a:chOff x="336" y="1104"/>
            <a:chExt cx="4464" cy="1296"/>
          </a:xfrm>
        </p:grpSpPr>
        <p:grpSp>
          <p:nvGrpSpPr>
            <p:cNvPr id="21517" name="Group 58">
              <a:extLst>
                <a:ext uri="{FF2B5EF4-FFF2-40B4-BE49-F238E27FC236}">
                  <a16:creationId xmlns:a16="http://schemas.microsoft.com/office/drawing/2014/main" id="{8761C983-C738-054B-8759-D0252BA2914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36" y="1104"/>
              <a:ext cx="336" cy="288"/>
              <a:chOff x="432" y="288"/>
              <a:chExt cx="549" cy="456"/>
            </a:xfrm>
          </p:grpSpPr>
          <p:grpSp>
            <p:nvGrpSpPr>
              <p:cNvPr id="21523" name="Group 59">
                <a:extLst>
                  <a:ext uri="{FF2B5EF4-FFF2-40B4-BE49-F238E27FC236}">
                    <a16:creationId xmlns:a16="http://schemas.microsoft.com/office/drawing/2014/main" id="{6708CA02-A23C-E94A-8474-83A002FF7D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72" y="401"/>
                <a:ext cx="409" cy="343"/>
                <a:chOff x="572" y="401"/>
                <a:chExt cx="409" cy="343"/>
              </a:xfrm>
            </p:grpSpPr>
            <p:sp>
              <p:nvSpPr>
                <p:cNvPr id="21530" name="Freeform 60">
                  <a:extLst>
                    <a:ext uri="{FF2B5EF4-FFF2-40B4-BE49-F238E27FC236}">
                      <a16:creationId xmlns:a16="http://schemas.microsoft.com/office/drawing/2014/main" id="{A309020D-27A8-684E-9C25-2E4346DE1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" y="406"/>
                  <a:ext cx="406" cy="338"/>
                </a:xfrm>
                <a:custGeom>
                  <a:avLst/>
                  <a:gdLst>
                    <a:gd name="T0" fmla="*/ 0 w 1624"/>
                    <a:gd name="T1" fmla="*/ 0 h 1350"/>
                    <a:gd name="T2" fmla="*/ 0 w 1624"/>
                    <a:gd name="T3" fmla="*/ 0 h 1350"/>
                    <a:gd name="T4" fmla="*/ 0 w 1624"/>
                    <a:gd name="T5" fmla="*/ 0 h 1350"/>
                    <a:gd name="T6" fmla="*/ 0 w 1624"/>
                    <a:gd name="T7" fmla="*/ 0 h 1350"/>
                    <a:gd name="T8" fmla="*/ 0 w 1624"/>
                    <a:gd name="T9" fmla="*/ 0 h 1350"/>
                    <a:gd name="T10" fmla="*/ 0 w 1624"/>
                    <a:gd name="T11" fmla="*/ 0 h 1350"/>
                    <a:gd name="T12" fmla="*/ 0 w 1624"/>
                    <a:gd name="T13" fmla="*/ 0 h 1350"/>
                    <a:gd name="T14" fmla="*/ 0 w 1624"/>
                    <a:gd name="T15" fmla="*/ 0 h 1350"/>
                    <a:gd name="T16" fmla="*/ 0 w 1624"/>
                    <a:gd name="T17" fmla="*/ 0 h 1350"/>
                    <a:gd name="T18" fmla="*/ 0 w 1624"/>
                    <a:gd name="T19" fmla="*/ 0 h 1350"/>
                    <a:gd name="T20" fmla="*/ 0 w 1624"/>
                    <a:gd name="T21" fmla="*/ 0 h 1350"/>
                    <a:gd name="T22" fmla="*/ 0 w 1624"/>
                    <a:gd name="T23" fmla="*/ 0 h 1350"/>
                    <a:gd name="T24" fmla="*/ 0 w 1624"/>
                    <a:gd name="T25" fmla="*/ 0 h 1350"/>
                    <a:gd name="T26" fmla="*/ 0 w 1624"/>
                    <a:gd name="T27" fmla="*/ 0 h 1350"/>
                    <a:gd name="T28" fmla="*/ 0 w 1624"/>
                    <a:gd name="T29" fmla="*/ 0 h 1350"/>
                    <a:gd name="T30" fmla="*/ 0 w 1624"/>
                    <a:gd name="T31" fmla="*/ 0 h 1350"/>
                    <a:gd name="T32" fmla="*/ 0 w 1624"/>
                    <a:gd name="T33" fmla="*/ 0 h 1350"/>
                    <a:gd name="T34" fmla="*/ 0 w 1624"/>
                    <a:gd name="T35" fmla="*/ 0 h 1350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624" h="1350">
                      <a:moveTo>
                        <a:pt x="119" y="0"/>
                      </a:moveTo>
                      <a:lnTo>
                        <a:pt x="574" y="334"/>
                      </a:lnTo>
                      <a:lnTo>
                        <a:pt x="907" y="588"/>
                      </a:lnTo>
                      <a:lnTo>
                        <a:pt x="1224" y="817"/>
                      </a:lnTo>
                      <a:lnTo>
                        <a:pt x="1355" y="901"/>
                      </a:lnTo>
                      <a:lnTo>
                        <a:pt x="1541" y="1000"/>
                      </a:lnTo>
                      <a:lnTo>
                        <a:pt x="1624" y="1043"/>
                      </a:lnTo>
                      <a:lnTo>
                        <a:pt x="1589" y="1161"/>
                      </a:lnTo>
                      <a:lnTo>
                        <a:pt x="1522" y="1267"/>
                      </a:lnTo>
                      <a:lnTo>
                        <a:pt x="1456" y="1325"/>
                      </a:lnTo>
                      <a:lnTo>
                        <a:pt x="1416" y="1350"/>
                      </a:lnTo>
                      <a:lnTo>
                        <a:pt x="1262" y="1215"/>
                      </a:lnTo>
                      <a:lnTo>
                        <a:pt x="1057" y="1045"/>
                      </a:lnTo>
                      <a:lnTo>
                        <a:pt x="769" y="792"/>
                      </a:lnTo>
                      <a:lnTo>
                        <a:pt x="522" y="590"/>
                      </a:lnTo>
                      <a:lnTo>
                        <a:pt x="241" y="343"/>
                      </a:lnTo>
                      <a:lnTo>
                        <a:pt x="0" y="14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 w="3175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31" name="Freeform 61">
                  <a:extLst>
                    <a:ext uri="{FF2B5EF4-FFF2-40B4-BE49-F238E27FC236}">
                      <a16:creationId xmlns:a16="http://schemas.microsoft.com/office/drawing/2014/main" id="{06696236-32D5-4E49-97F1-3021887DF2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5" y="401"/>
                  <a:ext cx="406" cy="339"/>
                </a:xfrm>
                <a:custGeom>
                  <a:avLst/>
                  <a:gdLst>
                    <a:gd name="T0" fmla="*/ 0 w 1624"/>
                    <a:gd name="T1" fmla="*/ 0 h 1356"/>
                    <a:gd name="T2" fmla="*/ 0 w 1624"/>
                    <a:gd name="T3" fmla="*/ 0 h 1356"/>
                    <a:gd name="T4" fmla="*/ 0 w 1624"/>
                    <a:gd name="T5" fmla="*/ 0 h 1356"/>
                    <a:gd name="T6" fmla="*/ 0 w 1624"/>
                    <a:gd name="T7" fmla="*/ 0 h 1356"/>
                    <a:gd name="T8" fmla="*/ 0 w 1624"/>
                    <a:gd name="T9" fmla="*/ 0 h 1356"/>
                    <a:gd name="T10" fmla="*/ 0 w 1624"/>
                    <a:gd name="T11" fmla="*/ 0 h 1356"/>
                    <a:gd name="T12" fmla="*/ 0 w 1624"/>
                    <a:gd name="T13" fmla="*/ 0 h 1356"/>
                    <a:gd name="T14" fmla="*/ 0 w 1624"/>
                    <a:gd name="T15" fmla="*/ 0 h 1356"/>
                    <a:gd name="T16" fmla="*/ 0 w 1624"/>
                    <a:gd name="T17" fmla="*/ 0 h 1356"/>
                    <a:gd name="T18" fmla="*/ 0 w 1624"/>
                    <a:gd name="T19" fmla="*/ 0 h 1356"/>
                    <a:gd name="T20" fmla="*/ 0 w 1624"/>
                    <a:gd name="T21" fmla="*/ 0 h 1356"/>
                    <a:gd name="T22" fmla="*/ 0 w 1624"/>
                    <a:gd name="T23" fmla="*/ 0 h 1356"/>
                    <a:gd name="T24" fmla="*/ 0 w 1624"/>
                    <a:gd name="T25" fmla="*/ 0 h 1356"/>
                    <a:gd name="T26" fmla="*/ 0 w 1624"/>
                    <a:gd name="T27" fmla="*/ 0 h 1356"/>
                    <a:gd name="T28" fmla="*/ 0 w 1624"/>
                    <a:gd name="T29" fmla="*/ 0 h 1356"/>
                    <a:gd name="T30" fmla="*/ 0 w 1624"/>
                    <a:gd name="T31" fmla="*/ 0 h 1356"/>
                    <a:gd name="T32" fmla="*/ 0 w 1624"/>
                    <a:gd name="T33" fmla="*/ 0 h 1356"/>
                    <a:gd name="T34" fmla="*/ 0 w 1624"/>
                    <a:gd name="T35" fmla="*/ 0 h 1356"/>
                    <a:gd name="T36" fmla="*/ 0 w 1624"/>
                    <a:gd name="T37" fmla="*/ 0 h 1356"/>
                    <a:gd name="T38" fmla="*/ 0 w 1624"/>
                    <a:gd name="T39" fmla="*/ 0 h 1356"/>
                    <a:gd name="T40" fmla="*/ 0 w 1624"/>
                    <a:gd name="T41" fmla="*/ 0 h 135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1624" h="1356">
                      <a:moveTo>
                        <a:pt x="119" y="0"/>
                      </a:moveTo>
                      <a:lnTo>
                        <a:pt x="574" y="333"/>
                      </a:lnTo>
                      <a:lnTo>
                        <a:pt x="907" y="588"/>
                      </a:lnTo>
                      <a:lnTo>
                        <a:pt x="1224" y="817"/>
                      </a:lnTo>
                      <a:lnTo>
                        <a:pt x="1355" y="901"/>
                      </a:lnTo>
                      <a:lnTo>
                        <a:pt x="1541" y="1000"/>
                      </a:lnTo>
                      <a:lnTo>
                        <a:pt x="1624" y="1043"/>
                      </a:lnTo>
                      <a:lnTo>
                        <a:pt x="1612" y="1097"/>
                      </a:lnTo>
                      <a:lnTo>
                        <a:pt x="1592" y="1164"/>
                      </a:lnTo>
                      <a:lnTo>
                        <a:pt x="1563" y="1219"/>
                      </a:lnTo>
                      <a:lnTo>
                        <a:pt x="1525" y="1272"/>
                      </a:lnTo>
                      <a:lnTo>
                        <a:pt x="1500" y="1299"/>
                      </a:lnTo>
                      <a:lnTo>
                        <a:pt x="1457" y="1330"/>
                      </a:lnTo>
                      <a:lnTo>
                        <a:pt x="1419" y="1356"/>
                      </a:lnTo>
                      <a:lnTo>
                        <a:pt x="1262" y="1215"/>
                      </a:lnTo>
                      <a:lnTo>
                        <a:pt x="1057" y="1045"/>
                      </a:lnTo>
                      <a:lnTo>
                        <a:pt x="769" y="792"/>
                      </a:lnTo>
                      <a:lnTo>
                        <a:pt x="522" y="590"/>
                      </a:lnTo>
                      <a:lnTo>
                        <a:pt x="240" y="343"/>
                      </a:lnTo>
                      <a:lnTo>
                        <a:pt x="0" y="14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grpSp>
            <p:nvGrpSpPr>
              <p:cNvPr id="21524" name="Group 62">
                <a:extLst>
                  <a:ext uri="{FF2B5EF4-FFF2-40B4-BE49-F238E27FC236}">
                    <a16:creationId xmlns:a16="http://schemas.microsoft.com/office/drawing/2014/main" id="{21E4C373-39E9-D541-88BB-4333A93D52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" y="288"/>
                <a:ext cx="233" cy="185"/>
                <a:chOff x="452" y="288"/>
                <a:chExt cx="233" cy="185"/>
              </a:xfrm>
            </p:grpSpPr>
            <p:sp>
              <p:nvSpPr>
                <p:cNvPr id="21528" name="Freeform 63">
                  <a:extLst>
                    <a:ext uri="{FF2B5EF4-FFF2-40B4-BE49-F238E27FC236}">
                      <a16:creationId xmlns:a16="http://schemas.microsoft.com/office/drawing/2014/main" id="{A55A996A-0EB0-CC44-9465-AD85B5365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7" y="291"/>
                  <a:ext cx="228" cy="182"/>
                </a:xfrm>
                <a:custGeom>
                  <a:avLst/>
                  <a:gdLst>
                    <a:gd name="T0" fmla="*/ 0 w 912"/>
                    <a:gd name="T1" fmla="*/ 0 h 725"/>
                    <a:gd name="T2" fmla="*/ 0 w 912"/>
                    <a:gd name="T3" fmla="*/ 0 h 725"/>
                    <a:gd name="T4" fmla="*/ 0 w 912"/>
                    <a:gd name="T5" fmla="*/ 0 h 725"/>
                    <a:gd name="T6" fmla="*/ 0 w 912"/>
                    <a:gd name="T7" fmla="*/ 0 h 725"/>
                    <a:gd name="T8" fmla="*/ 0 w 912"/>
                    <a:gd name="T9" fmla="*/ 0 h 725"/>
                    <a:gd name="T10" fmla="*/ 0 w 912"/>
                    <a:gd name="T11" fmla="*/ 0 h 725"/>
                    <a:gd name="T12" fmla="*/ 0 w 912"/>
                    <a:gd name="T13" fmla="*/ 0 h 725"/>
                    <a:gd name="T14" fmla="*/ 0 w 912"/>
                    <a:gd name="T15" fmla="*/ 0 h 725"/>
                    <a:gd name="T16" fmla="*/ 0 w 912"/>
                    <a:gd name="T17" fmla="*/ 0 h 725"/>
                    <a:gd name="T18" fmla="*/ 0 w 912"/>
                    <a:gd name="T19" fmla="*/ 0 h 725"/>
                    <a:gd name="T20" fmla="*/ 0 w 912"/>
                    <a:gd name="T21" fmla="*/ 0 h 725"/>
                    <a:gd name="T22" fmla="*/ 0 w 912"/>
                    <a:gd name="T23" fmla="*/ 0 h 725"/>
                    <a:gd name="T24" fmla="*/ 0 w 912"/>
                    <a:gd name="T25" fmla="*/ 0 h 725"/>
                    <a:gd name="T26" fmla="*/ 0 w 912"/>
                    <a:gd name="T27" fmla="*/ 0 h 725"/>
                    <a:gd name="T28" fmla="*/ 0 w 912"/>
                    <a:gd name="T29" fmla="*/ 0 h 725"/>
                    <a:gd name="T30" fmla="*/ 0 w 912"/>
                    <a:gd name="T31" fmla="*/ 0 h 725"/>
                    <a:gd name="T32" fmla="*/ 0 w 912"/>
                    <a:gd name="T33" fmla="*/ 0 h 725"/>
                    <a:gd name="T34" fmla="*/ 0 w 912"/>
                    <a:gd name="T35" fmla="*/ 0 h 725"/>
                    <a:gd name="T36" fmla="*/ 0 w 912"/>
                    <a:gd name="T37" fmla="*/ 0 h 725"/>
                    <a:gd name="T38" fmla="*/ 0 w 912"/>
                    <a:gd name="T39" fmla="*/ 0 h 725"/>
                    <a:gd name="T40" fmla="*/ 0 w 912"/>
                    <a:gd name="T41" fmla="*/ 0 h 725"/>
                    <a:gd name="T42" fmla="*/ 0 w 912"/>
                    <a:gd name="T43" fmla="*/ 0 h 725"/>
                    <a:gd name="T44" fmla="*/ 0 w 912"/>
                    <a:gd name="T45" fmla="*/ 0 h 725"/>
                    <a:gd name="T46" fmla="*/ 0 w 912"/>
                    <a:gd name="T47" fmla="*/ 0 h 725"/>
                    <a:gd name="T48" fmla="*/ 0 w 912"/>
                    <a:gd name="T49" fmla="*/ 0 h 725"/>
                    <a:gd name="T50" fmla="*/ 0 w 912"/>
                    <a:gd name="T51" fmla="*/ 0 h 725"/>
                    <a:gd name="T52" fmla="*/ 0 w 912"/>
                    <a:gd name="T53" fmla="*/ 0 h 725"/>
                    <a:gd name="T54" fmla="*/ 0 w 912"/>
                    <a:gd name="T55" fmla="*/ 0 h 725"/>
                    <a:gd name="T56" fmla="*/ 0 w 912"/>
                    <a:gd name="T57" fmla="*/ 0 h 725"/>
                    <a:gd name="T58" fmla="*/ 0 w 912"/>
                    <a:gd name="T59" fmla="*/ 0 h 725"/>
                    <a:gd name="T60" fmla="*/ 0 w 912"/>
                    <a:gd name="T61" fmla="*/ 0 h 725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912" h="725">
                      <a:moveTo>
                        <a:pt x="0" y="650"/>
                      </a:moveTo>
                      <a:lnTo>
                        <a:pt x="142" y="725"/>
                      </a:lnTo>
                      <a:lnTo>
                        <a:pt x="278" y="561"/>
                      </a:lnTo>
                      <a:lnTo>
                        <a:pt x="310" y="541"/>
                      </a:lnTo>
                      <a:lnTo>
                        <a:pt x="346" y="532"/>
                      </a:lnTo>
                      <a:lnTo>
                        <a:pt x="380" y="541"/>
                      </a:lnTo>
                      <a:lnTo>
                        <a:pt x="462" y="606"/>
                      </a:lnTo>
                      <a:lnTo>
                        <a:pt x="595" y="439"/>
                      </a:lnTo>
                      <a:lnTo>
                        <a:pt x="509" y="362"/>
                      </a:lnTo>
                      <a:lnTo>
                        <a:pt x="486" y="325"/>
                      </a:lnTo>
                      <a:lnTo>
                        <a:pt x="482" y="288"/>
                      </a:lnTo>
                      <a:lnTo>
                        <a:pt x="488" y="253"/>
                      </a:lnTo>
                      <a:lnTo>
                        <a:pt x="499" y="232"/>
                      </a:lnTo>
                      <a:lnTo>
                        <a:pt x="520" y="206"/>
                      </a:lnTo>
                      <a:lnTo>
                        <a:pt x="576" y="160"/>
                      </a:lnTo>
                      <a:lnTo>
                        <a:pt x="643" y="112"/>
                      </a:lnTo>
                      <a:lnTo>
                        <a:pt x="739" y="64"/>
                      </a:lnTo>
                      <a:lnTo>
                        <a:pt x="837" y="29"/>
                      </a:lnTo>
                      <a:lnTo>
                        <a:pt x="912" y="0"/>
                      </a:lnTo>
                      <a:lnTo>
                        <a:pt x="752" y="20"/>
                      </a:lnTo>
                      <a:lnTo>
                        <a:pt x="607" y="54"/>
                      </a:lnTo>
                      <a:lnTo>
                        <a:pt x="523" y="80"/>
                      </a:lnTo>
                      <a:lnTo>
                        <a:pt x="472" y="99"/>
                      </a:lnTo>
                      <a:lnTo>
                        <a:pt x="374" y="157"/>
                      </a:lnTo>
                      <a:lnTo>
                        <a:pt x="314" y="208"/>
                      </a:lnTo>
                      <a:lnTo>
                        <a:pt x="263" y="259"/>
                      </a:lnTo>
                      <a:lnTo>
                        <a:pt x="213" y="314"/>
                      </a:lnTo>
                      <a:lnTo>
                        <a:pt x="171" y="372"/>
                      </a:lnTo>
                      <a:lnTo>
                        <a:pt x="122" y="448"/>
                      </a:lnTo>
                      <a:lnTo>
                        <a:pt x="80" y="522"/>
                      </a:lnTo>
                      <a:lnTo>
                        <a:pt x="0" y="65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29" name="Freeform 64">
                  <a:extLst>
                    <a:ext uri="{FF2B5EF4-FFF2-40B4-BE49-F238E27FC236}">
                      <a16:creationId xmlns:a16="http://schemas.microsoft.com/office/drawing/2014/main" id="{F278C068-50D6-7A4A-89D0-48C6B527F3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" y="288"/>
                  <a:ext cx="228" cy="181"/>
                </a:xfrm>
                <a:custGeom>
                  <a:avLst/>
                  <a:gdLst>
                    <a:gd name="T0" fmla="*/ 0 w 912"/>
                    <a:gd name="T1" fmla="*/ 0 h 725"/>
                    <a:gd name="T2" fmla="*/ 0 w 912"/>
                    <a:gd name="T3" fmla="*/ 0 h 725"/>
                    <a:gd name="T4" fmla="*/ 0 w 912"/>
                    <a:gd name="T5" fmla="*/ 0 h 725"/>
                    <a:gd name="T6" fmla="*/ 0 w 912"/>
                    <a:gd name="T7" fmla="*/ 0 h 725"/>
                    <a:gd name="T8" fmla="*/ 0 w 912"/>
                    <a:gd name="T9" fmla="*/ 0 h 725"/>
                    <a:gd name="T10" fmla="*/ 0 w 912"/>
                    <a:gd name="T11" fmla="*/ 0 h 725"/>
                    <a:gd name="T12" fmla="*/ 0 w 912"/>
                    <a:gd name="T13" fmla="*/ 0 h 725"/>
                    <a:gd name="T14" fmla="*/ 0 w 912"/>
                    <a:gd name="T15" fmla="*/ 0 h 725"/>
                    <a:gd name="T16" fmla="*/ 0 w 912"/>
                    <a:gd name="T17" fmla="*/ 0 h 725"/>
                    <a:gd name="T18" fmla="*/ 0 w 912"/>
                    <a:gd name="T19" fmla="*/ 0 h 725"/>
                    <a:gd name="T20" fmla="*/ 0 w 912"/>
                    <a:gd name="T21" fmla="*/ 0 h 725"/>
                    <a:gd name="T22" fmla="*/ 0 w 912"/>
                    <a:gd name="T23" fmla="*/ 0 h 725"/>
                    <a:gd name="T24" fmla="*/ 0 w 912"/>
                    <a:gd name="T25" fmla="*/ 0 h 725"/>
                    <a:gd name="T26" fmla="*/ 0 w 912"/>
                    <a:gd name="T27" fmla="*/ 0 h 725"/>
                    <a:gd name="T28" fmla="*/ 0 w 912"/>
                    <a:gd name="T29" fmla="*/ 0 h 725"/>
                    <a:gd name="T30" fmla="*/ 0 w 912"/>
                    <a:gd name="T31" fmla="*/ 0 h 725"/>
                    <a:gd name="T32" fmla="*/ 0 w 912"/>
                    <a:gd name="T33" fmla="*/ 0 h 725"/>
                    <a:gd name="T34" fmla="*/ 0 w 912"/>
                    <a:gd name="T35" fmla="*/ 0 h 725"/>
                    <a:gd name="T36" fmla="*/ 0 w 912"/>
                    <a:gd name="T37" fmla="*/ 0 h 725"/>
                    <a:gd name="T38" fmla="*/ 0 w 912"/>
                    <a:gd name="T39" fmla="*/ 0 h 725"/>
                    <a:gd name="T40" fmla="*/ 0 w 912"/>
                    <a:gd name="T41" fmla="*/ 0 h 725"/>
                    <a:gd name="T42" fmla="*/ 0 w 912"/>
                    <a:gd name="T43" fmla="*/ 0 h 725"/>
                    <a:gd name="T44" fmla="*/ 0 w 912"/>
                    <a:gd name="T45" fmla="*/ 0 h 725"/>
                    <a:gd name="T46" fmla="*/ 0 w 912"/>
                    <a:gd name="T47" fmla="*/ 0 h 725"/>
                    <a:gd name="T48" fmla="*/ 0 w 912"/>
                    <a:gd name="T49" fmla="*/ 0 h 725"/>
                    <a:gd name="T50" fmla="*/ 0 w 912"/>
                    <a:gd name="T51" fmla="*/ 0 h 725"/>
                    <a:gd name="T52" fmla="*/ 0 w 912"/>
                    <a:gd name="T53" fmla="*/ 0 h 725"/>
                    <a:gd name="T54" fmla="*/ 0 w 912"/>
                    <a:gd name="T55" fmla="*/ 0 h 725"/>
                    <a:gd name="T56" fmla="*/ 0 w 912"/>
                    <a:gd name="T57" fmla="*/ 0 h 725"/>
                    <a:gd name="T58" fmla="*/ 0 w 912"/>
                    <a:gd name="T59" fmla="*/ 0 h 725"/>
                    <a:gd name="T60" fmla="*/ 0 w 912"/>
                    <a:gd name="T61" fmla="*/ 0 h 725"/>
                    <a:gd name="T62" fmla="*/ 0 w 912"/>
                    <a:gd name="T63" fmla="*/ 0 h 725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</a:gdLst>
                  <a:ahLst/>
                  <a:cxnLst>
                    <a:cxn ang="T64">
                      <a:pos x="T0" y="T1"/>
                    </a:cxn>
                    <a:cxn ang="T65">
                      <a:pos x="T2" y="T3"/>
                    </a:cxn>
                    <a:cxn ang="T66">
                      <a:pos x="T4" y="T5"/>
                    </a:cxn>
                    <a:cxn ang="T67">
                      <a:pos x="T6" y="T7"/>
                    </a:cxn>
                    <a:cxn ang="T68">
                      <a:pos x="T8" y="T9"/>
                    </a:cxn>
                    <a:cxn ang="T69">
                      <a:pos x="T10" y="T11"/>
                    </a:cxn>
                    <a:cxn ang="T70">
                      <a:pos x="T12" y="T13"/>
                    </a:cxn>
                    <a:cxn ang="T71">
                      <a:pos x="T14" y="T15"/>
                    </a:cxn>
                    <a:cxn ang="T72">
                      <a:pos x="T16" y="T17"/>
                    </a:cxn>
                    <a:cxn ang="T73">
                      <a:pos x="T18" y="T19"/>
                    </a:cxn>
                    <a:cxn ang="T74">
                      <a:pos x="T20" y="T21"/>
                    </a:cxn>
                    <a:cxn ang="T75">
                      <a:pos x="T22" y="T23"/>
                    </a:cxn>
                    <a:cxn ang="T76">
                      <a:pos x="T24" y="T25"/>
                    </a:cxn>
                    <a:cxn ang="T77">
                      <a:pos x="T26" y="T27"/>
                    </a:cxn>
                    <a:cxn ang="T78">
                      <a:pos x="T28" y="T29"/>
                    </a:cxn>
                    <a:cxn ang="T79">
                      <a:pos x="T30" y="T31"/>
                    </a:cxn>
                    <a:cxn ang="T80">
                      <a:pos x="T32" y="T33"/>
                    </a:cxn>
                    <a:cxn ang="T81">
                      <a:pos x="T34" y="T35"/>
                    </a:cxn>
                    <a:cxn ang="T82">
                      <a:pos x="T36" y="T37"/>
                    </a:cxn>
                    <a:cxn ang="T83">
                      <a:pos x="T38" y="T39"/>
                    </a:cxn>
                    <a:cxn ang="T84">
                      <a:pos x="T40" y="T41"/>
                    </a:cxn>
                    <a:cxn ang="T85">
                      <a:pos x="T42" y="T43"/>
                    </a:cxn>
                    <a:cxn ang="T86">
                      <a:pos x="T44" y="T45"/>
                    </a:cxn>
                    <a:cxn ang="T87">
                      <a:pos x="T46" y="T47"/>
                    </a:cxn>
                    <a:cxn ang="T88">
                      <a:pos x="T48" y="T49"/>
                    </a:cxn>
                    <a:cxn ang="T89">
                      <a:pos x="T50" y="T51"/>
                    </a:cxn>
                    <a:cxn ang="T90">
                      <a:pos x="T52" y="T53"/>
                    </a:cxn>
                    <a:cxn ang="T91">
                      <a:pos x="T54" y="T55"/>
                    </a:cxn>
                    <a:cxn ang="T92">
                      <a:pos x="T56" y="T57"/>
                    </a:cxn>
                    <a:cxn ang="T93">
                      <a:pos x="T58" y="T59"/>
                    </a:cxn>
                    <a:cxn ang="T94">
                      <a:pos x="T60" y="T61"/>
                    </a:cxn>
                    <a:cxn ang="T95">
                      <a:pos x="T62" y="T63"/>
                    </a:cxn>
                  </a:cxnLst>
                  <a:rect l="0" t="0" r="r" b="b"/>
                  <a:pathLst>
                    <a:path w="912" h="725">
                      <a:moveTo>
                        <a:pt x="0" y="651"/>
                      </a:moveTo>
                      <a:lnTo>
                        <a:pt x="142" y="725"/>
                      </a:lnTo>
                      <a:lnTo>
                        <a:pt x="278" y="561"/>
                      </a:lnTo>
                      <a:lnTo>
                        <a:pt x="310" y="542"/>
                      </a:lnTo>
                      <a:lnTo>
                        <a:pt x="346" y="532"/>
                      </a:lnTo>
                      <a:lnTo>
                        <a:pt x="380" y="542"/>
                      </a:lnTo>
                      <a:lnTo>
                        <a:pt x="461" y="606"/>
                      </a:lnTo>
                      <a:lnTo>
                        <a:pt x="595" y="439"/>
                      </a:lnTo>
                      <a:lnTo>
                        <a:pt x="508" y="362"/>
                      </a:lnTo>
                      <a:lnTo>
                        <a:pt x="486" y="325"/>
                      </a:lnTo>
                      <a:lnTo>
                        <a:pt x="482" y="288"/>
                      </a:lnTo>
                      <a:lnTo>
                        <a:pt x="488" y="253"/>
                      </a:lnTo>
                      <a:lnTo>
                        <a:pt x="499" y="232"/>
                      </a:lnTo>
                      <a:lnTo>
                        <a:pt x="520" y="206"/>
                      </a:lnTo>
                      <a:lnTo>
                        <a:pt x="576" y="160"/>
                      </a:lnTo>
                      <a:lnTo>
                        <a:pt x="643" y="112"/>
                      </a:lnTo>
                      <a:lnTo>
                        <a:pt x="739" y="64"/>
                      </a:lnTo>
                      <a:lnTo>
                        <a:pt x="837" y="29"/>
                      </a:lnTo>
                      <a:lnTo>
                        <a:pt x="912" y="0"/>
                      </a:lnTo>
                      <a:lnTo>
                        <a:pt x="752" y="20"/>
                      </a:lnTo>
                      <a:lnTo>
                        <a:pt x="607" y="54"/>
                      </a:lnTo>
                      <a:lnTo>
                        <a:pt x="523" y="80"/>
                      </a:lnTo>
                      <a:lnTo>
                        <a:pt x="472" y="99"/>
                      </a:lnTo>
                      <a:lnTo>
                        <a:pt x="420" y="125"/>
                      </a:lnTo>
                      <a:lnTo>
                        <a:pt x="374" y="157"/>
                      </a:lnTo>
                      <a:lnTo>
                        <a:pt x="314" y="208"/>
                      </a:lnTo>
                      <a:lnTo>
                        <a:pt x="263" y="260"/>
                      </a:lnTo>
                      <a:lnTo>
                        <a:pt x="213" y="314"/>
                      </a:lnTo>
                      <a:lnTo>
                        <a:pt x="171" y="372"/>
                      </a:lnTo>
                      <a:lnTo>
                        <a:pt x="122" y="449"/>
                      </a:lnTo>
                      <a:lnTo>
                        <a:pt x="80" y="522"/>
                      </a:lnTo>
                      <a:lnTo>
                        <a:pt x="0" y="651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grpSp>
            <p:nvGrpSpPr>
              <p:cNvPr id="21525" name="Group 65">
                <a:extLst>
                  <a:ext uri="{FF2B5EF4-FFF2-40B4-BE49-F238E27FC236}">
                    <a16:creationId xmlns:a16="http://schemas.microsoft.com/office/drawing/2014/main" id="{0C4138EB-6C41-CF44-8928-8AEC5A5D76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2" y="443"/>
                <a:ext cx="67" cy="65"/>
                <a:chOff x="432" y="443"/>
                <a:chExt cx="67" cy="65"/>
              </a:xfrm>
            </p:grpSpPr>
            <p:sp>
              <p:nvSpPr>
                <p:cNvPr id="21526" name="Freeform 66">
                  <a:extLst>
                    <a:ext uri="{FF2B5EF4-FFF2-40B4-BE49-F238E27FC236}">
                      <a16:creationId xmlns:a16="http://schemas.microsoft.com/office/drawing/2014/main" id="{9E37AA9D-BEBB-5A41-BE89-B0A321A28B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2" y="448"/>
                  <a:ext cx="66" cy="60"/>
                </a:xfrm>
                <a:custGeom>
                  <a:avLst/>
                  <a:gdLst>
                    <a:gd name="T0" fmla="*/ 0 w 265"/>
                    <a:gd name="T1" fmla="*/ 0 h 241"/>
                    <a:gd name="T2" fmla="*/ 0 w 265"/>
                    <a:gd name="T3" fmla="*/ 0 h 241"/>
                    <a:gd name="T4" fmla="*/ 0 w 265"/>
                    <a:gd name="T5" fmla="*/ 0 h 241"/>
                    <a:gd name="T6" fmla="*/ 0 w 265"/>
                    <a:gd name="T7" fmla="*/ 0 h 241"/>
                    <a:gd name="T8" fmla="*/ 0 w 265"/>
                    <a:gd name="T9" fmla="*/ 0 h 241"/>
                    <a:gd name="T10" fmla="*/ 0 w 265"/>
                    <a:gd name="T11" fmla="*/ 0 h 241"/>
                    <a:gd name="T12" fmla="*/ 0 w 265"/>
                    <a:gd name="T13" fmla="*/ 0 h 241"/>
                    <a:gd name="T14" fmla="*/ 0 w 265"/>
                    <a:gd name="T15" fmla="*/ 0 h 241"/>
                    <a:gd name="T16" fmla="*/ 0 w 265"/>
                    <a:gd name="T17" fmla="*/ 0 h 241"/>
                    <a:gd name="T18" fmla="*/ 0 w 265"/>
                    <a:gd name="T19" fmla="*/ 0 h 241"/>
                    <a:gd name="T20" fmla="*/ 0 w 265"/>
                    <a:gd name="T21" fmla="*/ 0 h 241"/>
                    <a:gd name="T22" fmla="*/ 0 w 265"/>
                    <a:gd name="T23" fmla="*/ 0 h 2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5" h="241">
                      <a:moveTo>
                        <a:pt x="66" y="0"/>
                      </a:moveTo>
                      <a:lnTo>
                        <a:pt x="172" y="67"/>
                      </a:lnTo>
                      <a:lnTo>
                        <a:pt x="265" y="128"/>
                      </a:lnTo>
                      <a:lnTo>
                        <a:pt x="199" y="241"/>
                      </a:lnTo>
                      <a:lnTo>
                        <a:pt x="170" y="237"/>
                      </a:lnTo>
                      <a:lnTo>
                        <a:pt x="141" y="227"/>
                      </a:lnTo>
                      <a:lnTo>
                        <a:pt x="110" y="215"/>
                      </a:lnTo>
                      <a:lnTo>
                        <a:pt x="67" y="186"/>
                      </a:lnTo>
                      <a:lnTo>
                        <a:pt x="33" y="152"/>
                      </a:lnTo>
                      <a:lnTo>
                        <a:pt x="14" y="122"/>
                      </a:lnTo>
                      <a:lnTo>
                        <a:pt x="0" y="93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6060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1527" name="Freeform 67">
                  <a:extLst>
                    <a:ext uri="{FF2B5EF4-FFF2-40B4-BE49-F238E27FC236}">
                      <a16:creationId xmlns:a16="http://schemas.microsoft.com/office/drawing/2014/main" id="{9993EB1A-643D-694F-B3F4-4E366428F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" y="443"/>
                  <a:ext cx="66" cy="61"/>
                </a:xfrm>
                <a:custGeom>
                  <a:avLst/>
                  <a:gdLst>
                    <a:gd name="T0" fmla="*/ 0 w 265"/>
                    <a:gd name="T1" fmla="*/ 0 h 241"/>
                    <a:gd name="T2" fmla="*/ 0 w 265"/>
                    <a:gd name="T3" fmla="*/ 0 h 241"/>
                    <a:gd name="T4" fmla="*/ 0 w 265"/>
                    <a:gd name="T5" fmla="*/ 0 h 241"/>
                    <a:gd name="T6" fmla="*/ 0 w 265"/>
                    <a:gd name="T7" fmla="*/ 0 h 241"/>
                    <a:gd name="T8" fmla="*/ 0 w 265"/>
                    <a:gd name="T9" fmla="*/ 0 h 241"/>
                    <a:gd name="T10" fmla="*/ 0 w 265"/>
                    <a:gd name="T11" fmla="*/ 0 h 241"/>
                    <a:gd name="T12" fmla="*/ 0 w 265"/>
                    <a:gd name="T13" fmla="*/ 0 h 241"/>
                    <a:gd name="T14" fmla="*/ 0 w 265"/>
                    <a:gd name="T15" fmla="*/ 0 h 241"/>
                    <a:gd name="T16" fmla="*/ 0 w 265"/>
                    <a:gd name="T17" fmla="*/ 0 h 241"/>
                    <a:gd name="T18" fmla="*/ 0 w 265"/>
                    <a:gd name="T19" fmla="*/ 0 h 241"/>
                    <a:gd name="T20" fmla="*/ 0 w 265"/>
                    <a:gd name="T21" fmla="*/ 0 h 241"/>
                    <a:gd name="T22" fmla="*/ 0 w 265"/>
                    <a:gd name="T23" fmla="*/ 0 h 2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65" h="241">
                      <a:moveTo>
                        <a:pt x="66" y="0"/>
                      </a:moveTo>
                      <a:lnTo>
                        <a:pt x="172" y="67"/>
                      </a:lnTo>
                      <a:lnTo>
                        <a:pt x="265" y="128"/>
                      </a:lnTo>
                      <a:lnTo>
                        <a:pt x="199" y="241"/>
                      </a:lnTo>
                      <a:lnTo>
                        <a:pt x="168" y="237"/>
                      </a:lnTo>
                      <a:lnTo>
                        <a:pt x="136" y="225"/>
                      </a:lnTo>
                      <a:lnTo>
                        <a:pt x="110" y="214"/>
                      </a:lnTo>
                      <a:lnTo>
                        <a:pt x="67" y="186"/>
                      </a:lnTo>
                      <a:lnTo>
                        <a:pt x="33" y="151"/>
                      </a:lnTo>
                      <a:lnTo>
                        <a:pt x="14" y="122"/>
                      </a:lnTo>
                      <a:lnTo>
                        <a:pt x="0" y="93"/>
                      </a:lnTo>
                      <a:lnTo>
                        <a:pt x="66" y="0"/>
                      </a:ln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</p:grpSp>
        <p:sp>
          <p:nvSpPr>
            <p:cNvPr id="74821" name="Text Box 69">
              <a:extLst>
                <a:ext uri="{FF2B5EF4-FFF2-40B4-BE49-F238E27FC236}">
                  <a16:creationId xmlns:a16="http://schemas.microsoft.com/office/drawing/2014/main" id="{BF94507B-1C20-9842-924E-C0E630E851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1152"/>
              <a:ext cx="30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从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f</a:t>
              </a:r>
              <a:r>
                <a:rPr kumimoji="1" lang="en-US" altLang="zh-CN" b="1"/>
                <a:t> (</a:t>
              </a:r>
              <a:r>
                <a:rPr kumimoji="1" lang="en-US" altLang="zh-CN" b="1" i="1"/>
                <a:t>x</a:t>
              </a:r>
              <a:r>
                <a:rPr kumimoji="1" lang="en-US" altLang="zh-CN" b="1"/>
                <a:t>)</a:t>
              </a:r>
              <a:r>
                <a:rPr kumimoji="1" lang="zh-CN" altLang="en-US" b="1"/>
                <a:t>中分离出一个</a:t>
              </a:r>
              <a:r>
                <a:rPr kumimoji="1" lang="en-US" altLang="zh-CN" b="1"/>
                <a:t>2 </a:t>
              </a:r>
              <a:r>
                <a:rPr kumimoji="1" lang="zh-CN" altLang="en-US" b="1"/>
                <a:t>次因子。即：</a:t>
              </a:r>
              <a:endParaRPr kumimoji="1" lang="en-US" altLang="zh-CN" b="1"/>
            </a:p>
          </p:txBody>
        </p:sp>
        <p:graphicFrame>
          <p:nvGraphicFramePr>
            <p:cNvPr id="21519" name="Object 70">
              <a:extLst>
                <a:ext uri="{FF2B5EF4-FFF2-40B4-BE49-F238E27FC236}">
                  <a16:creationId xmlns:a16="http://schemas.microsoft.com/office/drawing/2014/main" id="{B1CF767B-D330-094B-8577-D3185B73216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1488"/>
            <a:ext cx="4128" cy="5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3" name="Equation" r:id="rId8" imgW="84264500" imgH="11112500" progId="Equation.3">
                    <p:embed/>
                  </p:oleObj>
                </mc:Choice>
                <mc:Fallback>
                  <p:oleObj name="Equation" r:id="rId8" imgW="84264500" imgH="11112500" progId="Equation.3">
                    <p:embed/>
                    <p:pic>
                      <p:nvPicPr>
                        <p:cNvPr id="21519" name="Object 70">
                          <a:extLst>
                            <a:ext uri="{FF2B5EF4-FFF2-40B4-BE49-F238E27FC236}">
                              <a16:creationId xmlns:a16="http://schemas.microsoft.com/office/drawing/2014/main" id="{B1CF767B-D330-094B-8577-D3185B73216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1488"/>
                          <a:ext cx="4128" cy="5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520" name="Group 74">
              <a:extLst>
                <a:ext uri="{FF2B5EF4-FFF2-40B4-BE49-F238E27FC236}">
                  <a16:creationId xmlns:a16="http://schemas.microsoft.com/office/drawing/2014/main" id="{C5BA7020-7FC1-8D45-A6D3-E65DA42A6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2112"/>
              <a:ext cx="3792" cy="288"/>
              <a:chOff x="528" y="2112"/>
              <a:chExt cx="3792" cy="288"/>
            </a:xfrm>
          </p:grpSpPr>
          <p:sp>
            <p:nvSpPr>
              <p:cNvPr id="74824" name="Text Box 72">
                <a:extLst>
                  <a:ext uri="{FF2B5EF4-FFF2-40B4-BE49-F238E27FC236}">
                    <a16:creationId xmlns:a16="http://schemas.microsoft.com/office/drawing/2014/main" id="{4D71E18C-D4EB-9046-BFC1-2B901EA1B3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28" y="2112"/>
                <a:ext cx="379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b="1"/>
                  <a:t>通过</a:t>
                </a:r>
                <a:r>
                  <a:rPr kumimoji="1" lang="en-US" altLang="zh-CN" b="1"/>
                  <a:t>   </a:t>
                </a:r>
                <a:r>
                  <a:rPr kumimoji="1" lang="zh-CN" altLang="en-US" b="1"/>
                  <a:t>　　　　　　</a:t>
                </a:r>
                <a:r>
                  <a:rPr kumimoji="1" lang="en-US" altLang="zh-CN" b="1"/>
                  <a:t>  </a:t>
                </a:r>
                <a:r>
                  <a:rPr kumimoji="1" lang="zh-CN" altLang="en-US" b="1"/>
                  <a:t>可解出一对共轭复根。</a:t>
                </a:r>
                <a:endParaRPr kumimoji="1" lang="en-US" altLang="zh-CN" b="1"/>
              </a:p>
            </p:txBody>
          </p:sp>
          <p:graphicFrame>
            <p:nvGraphicFramePr>
              <p:cNvPr id="21522" name="Object 73">
                <a:extLst>
                  <a:ext uri="{FF2B5EF4-FFF2-40B4-BE49-F238E27FC236}">
                    <a16:creationId xmlns:a16="http://schemas.microsoft.com/office/drawing/2014/main" id="{9F3941A9-65A2-C249-A290-A722A78EB7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8" y="2112"/>
              <a:ext cx="1379" cy="2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004" name="Equation" r:id="rId10" imgW="26327100" imgH="4686300" progId="Equation.3">
                      <p:embed/>
                    </p:oleObj>
                  </mc:Choice>
                  <mc:Fallback>
                    <p:oleObj name="Equation" r:id="rId10" imgW="26327100" imgH="4686300" progId="Equation.3">
                      <p:embed/>
                      <p:pic>
                        <p:nvPicPr>
                          <p:cNvPr id="21522" name="Object 73">
                            <a:extLst>
                              <a:ext uri="{FF2B5EF4-FFF2-40B4-BE49-F238E27FC236}">
                                <a16:creationId xmlns:a16="http://schemas.microsoft.com/office/drawing/2014/main" id="{9F3941A9-65A2-C249-A290-A722A78EB72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08" y="2112"/>
                            <a:ext cx="1379" cy="2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74841" name="Group 89">
            <a:extLst>
              <a:ext uri="{FF2B5EF4-FFF2-40B4-BE49-F238E27FC236}">
                <a16:creationId xmlns:a16="http://schemas.microsoft.com/office/drawing/2014/main" id="{6CA54DE3-7C85-944B-9744-B3F79BBCC379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3962400"/>
            <a:ext cx="8001000" cy="1736725"/>
            <a:chOff x="336" y="2496"/>
            <a:chExt cx="5040" cy="1094"/>
          </a:xfrm>
        </p:grpSpPr>
        <p:grpSp>
          <p:nvGrpSpPr>
            <p:cNvPr id="21511" name="Group 75">
              <a:extLst>
                <a:ext uri="{FF2B5EF4-FFF2-40B4-BE49-F238E27FC236}">
                  <a16:creationId xmlns:a16="http://schemas.microsoft.com/office/drawing/2014/main" id="{5B97FD51-ED20-2D43-9AD6-CA55209CC5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" y="2496"/>
              <a:ext cx="576" cy="598"/>
              <a:chOff x="384" y="1968"/>
              <a:chExt cx="720" cy="721"/>
            </a:xfrm>
          </p:grpSpPr>
          <p:pic>
            <p:nvPicPr>
              <p:cNvPr id="21515" name="Picture 76" descr="LIGHT">
                <a:extLst>
                  <a:ext uri="{FF2B5EF4-FFF2-40B4-BE49-F238E27FC236}">
                    <a16:creationId xmlns:a16="http://schemas.microsoft.com/office/drawing/2014/main" id="{44C21528-C818-3B49-9818-E8887755C1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" y="1968"/>
                <a:ext cx="381" cy="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4829" name="Text Box 77">
                <a:extLst>
                  <a:ext uri="{FF2B5EF4-FFF2-40B4-BE49-F238E27FC236}">
                    <a16:creationId xmlns:a16="http://schemas.microsoft.com/office/drawing/2014/main" id="{A0CFC778-4B33-D547-AD37-BF917FA2749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" y="2064"/>
                <a:ext cx="336" cy="6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MS PGothic" pitchFamily="34" charset="-128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zh-CN" altLang="en-US" b="1">
                    <a:solidFill>
                      <a:schemeClr val="accent2"/>
                    </a:solidFill>
                  </a:rPr>
                  <a:t>思路</a:t>
                </a:r>
                <a:endParaRPr lang="en-US" altLang="zh-CN" b="1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74832" name="Text Box 80">
              <a:extLst>
                <a:ext uri="{FF2B5EF4-FFF2-40B4-BE49-F238E27FC236}">
                  <a16:creationId xmlns:a16="http://schemas.microsoft.com/office/drawing/2014/main" id="{F4B8DC4A-7485-9B43-9E59-A196A1BE23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2" y="2496"/>
              <a:ext cx="43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从一对初值</a:t>
              </a:r>
              <a:r>
                <a:rPr kumimoji="1" lang="en-US" altLang="zh-CN" b="1"/>
                <a:t> 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 </a:t>
              </a:r>
              <a:r>
                <a:rPr kumimoji="1" lang="zh-CN" altLang="en-US" b="1"/>
                <a:t>出发，则有</a:t>
              </a:r>
              <a:endParaRPr kumimoji="1" lang="en-US" altLang="zh-CN" b="1"/>
            </a:p>
          </p:txBody>
        </p:sp>
        <p:graphicFrame>
          <p:nvGraphicFramePr>
            <p:cNvPr id="21513" name="Object 82">
              <a:extLst>
                <a:ext uri="{FF2B5EF4-FFF2-40B4-BE49-F238E27FC236}">
                  <a16:creationId xmlns:a16="http://schemas.microsoft.com/office/drawing/2014/main" id="{5F777F18-70BE-4044-92FD-9EFD80B21D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784"/>
            <a:ext cx="2699" cy="2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005" name="Equation" r:id="rId13" imgW="52666900" imgH="5270500" progId="Equation.3">
                    <p:embed/>
                  </p:oleObj>
                </mc:Choice>
                <mc:Fallback>
                  <p:oleObj name="Equation" r:id="rId13" imgW="52666900" imgH="5270500" progId="Equation.3">
                    <p:embed/>
                    <p:pic>
                      <p:nvPicPr>
                        <p:cNvPr id="21513" name="Object 82">
                          <a:extLst>
                            <a:ext uri="{FF2B5EF4-FFF2-40B4-BE49-F238E27FC236}">
                              <a16:creationId xmlns:a16="http://schemas.microsoft.com/office/drawing/2014/main" id="{5F777F18-70BE-4044-92FD-9EFD80B21D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784"/>
                          <a:ext cx="2699" cy="2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4835" name="Text Box 83">
              <a:extLst>
                <a:ext uri="{FF2B5EF4-FFF2-40B4-BE49-F238E27FC236}">
                  <a16:creationId xmlns:a16="http://schemas.microsoft.com/office/drawing/2014/main" id="{950D89FB-A077-E549-96E7-8E5ABE468A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3072"/>
              <a:ext cx="4944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其中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r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取决于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v</a:t>
              </a:r>
              <a:r>
                <a:rPr kumimoji="1" lang="zh-CN" altLang="en-US" b="1"/>
                <a:t>，可以看作是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的函数，即</a:t>
              </a:r>
              <a:endParaRPr kumimoji="1" lang="en-US" altLang="zh-CN" b="1"/>
            </a:p>
            <a:p>
              <a:pPr eaLnBrk="1" hangingPunct="1">
                <a:defRPr/>
              </a:pPr>
              <a:r>
                <a:rPr kumimoji="1" lang="en-US" altLang="zh-CN" b="1"/>
                <a:t> </a:t>
              </a:r>
              <a:r>
                <a:rPr kumimoji="1" lang="en-US" altLang="zh-CN" b="1" i="1"/>
                <a:t>r</a:t>
              </a:r>
              <a:r>
                <a:rPr kumimoji="1" lang="en-US" altLang="zh-CN" b="1"/>
                <a:t> = </a:t>
              </a:r>
              <a:r>
                <a:rPr kumimoji="1" lang="en-US" altLang="zh-CN" b="1" i="1"/>
                <a:t>r </a:t>
              </a:r>
              <a:r>
                <a:rPr kumimoji="1" lang="en-US" altLang="zh-CN" b="1"/>
                <a:t>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</a:t>
              </a:r>
              <a:r>
                <a:rPr kumimoji="1" lang="zh-CN" altLang="en-US" b="1"/>
                <a:t>，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= </a:t>
              </a:r>
              <a:r>
                <a:rPr kumimoji="1" lang="en-US" altLang="zh-CN" b="1" i="1"/>
                <a:t>s</a:t>
              </a:r>
              <a:r>
                <a:rPr kumimoji="1" lang="en-US" altLang="zh-CN" b="1"/>
                <a:t> ( </a:t>
              </a:r>
              <a:r>
                <a:rPr kumimoji="1" lang="en-US" altLang="zh-CN" b="1" i="1"/>
                <a:t>u</a:t>
              </a:r>
              <a:r>
                <a:rPr kumimoji="1" lang="en-US" altLang="zh-CN" b="1"/>
                <a:t>, </a:t>
              </a:r>
              <a:r>
                <a:rPr kumimoji="1" lang="en-US" altLang="zh-CN" b="1" i="1"/>
                <a:t>v</a:t>
              </a:r>
              <a:r>
                <a:rPr kumimoji="1" lang="en-US" altLang="zh-CN" b="1"/>
                <a:t> ) </a:t>
              </a:r>
              <a:r>
                <a:rPr kumimoji="1" lang="zh-CN" altLang="en-US" b="1"/>
                <a:t>。</a:t>
              </a:r>
              <a:endParaRPr kumimoji="1" lang="en-US" altLang="zh-CN" b="1"/>
            </a:p>
          </p:txBody>
        </p:sp>
      </p:grpSp>
      <p:sp>
        <p:nvSpPr>
          <p:cNvPr id="74840" name="Text Box 88">
            <a:extLst>
              <a:ext uri="{FF2B5EF4-FFF2-40B4-BE49-F238E27FC236}">
                <a16:creationId xmlns:a16="http://schemas.microsoft.com/office/drawing/2014/main" id="{78BD3708-1078-3741-9553-AE5761794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867400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chemeClr val="accent2"/>
                </a:solidFill>
              </a:rPr>
              <a:t>目标：</a:t>
            </a:r>
            <a:r>
              <a:rPr kumimoji="1" lang="en-US" altLang="zh-CN" b="1" i="1">
                <a:solidFill>
                  <a:srgbClr val="FF3300"/>
                </a:solidFill>
              </a:rPr>
              <a:t>r</a:t>
            </a:r>
            <a:r>
              <a:rPr kumimoji="1" lang="en-US" altLang="zh-CN" b="1">
                <a:solidFill>
                  <a:srgbClr val="FF3300"/>
                </a:solidFill>
              </a:rPr>
              <a:t> = </a:t>
            </a:r>
            <a:r>
              <a:rPr kumimoji="1" lang="en-US" altLang="zh-CN" b="1" i="1">
                <a:solidFill>
                  <a:srgbClr val="FF3300"/>
                </a:solidFill>
              </a:rPr>
              <a:t>r </a:t>
            </a:r>
            <a:r>
              <a:rPr kumimoji="1" lang="en-US" altLang="zh-CN" b="1">
                <a:solidFill>
                  <a:srgbClr val="FF3300"/>
                </a:solidFill>
              </a:rPr>
              <a:t>( </a:t>
            </a:r>
            <a:r>
              <a:rPr kumimoji="1" lang="en-US" altLang="zh-CN" b="1" i="1">
                <a:solidFill>
                  <a:srgbClr val="FF3300"/>
                </a:solidFill>
              </a:rPr>
              <a:t>u</a:t>
            </a:r>
            <a:r>
              <a:rPr kumimoji="1" lang="en-US" altLang="zh-CN" b="1">
                <a:solidFill>
                  <a:srgbClr val="FF3300"/>
                </a:solidFill>
              </a:rPr>
              <a:t>*, </a:t>
            </a:r>
            <a:r>
              <a:rPr kumimoji="1" lang="en-US" altLang="zh-CN" b="1" i="1">
                <a:solidFill>
                  <a:srgbClr val="FF3300"/>
                </a:solidFill>
              </a:rPr>
              <a:t>v</a:t>
            </a:r>
            <a:r>
              <a:rPr kumimoji="1" lang="en-US" altLang="zh-CN" b="1">
                <a:solidFill>
                  <a:srgbClr val="FF3300"/>
                </a:solidFill>
              </a:rPr>
              <a:t>* ) = 0</a:t>
            </a:r>
            <a:r>
              <a:rPr kumimoji="1" lang="zh-CN" altLang="en-US" b="1">
                <a:solidFill>
                  <a:srgbClr val="FF3300"/>
                </a:solidFill>
              </a:rPr>
              <a:t>，</a:t>
            </a:r>
            <a:r>
              <a:rPr kumimoji="1" lang="en-US" altLang="zh-CN" b="1" i="1">
                <a:solidFill>
                  <a:srgbClr val="FF3300"/>
                </a:solidFill>
              </a:rPr>
              <a:t>s</a:t>
            </a:r>
            <a:r>
              <a:rPr kumimoji="1" lang="en-US" altLang="zh-CN" b="1">
                <a:solidFill>
                  <a:srgbClr val="FF3300"/>
                </a:solidFill>
              </a:rPr>
              <a:t> = </a:t>
            </a:r>
            <a:r>
              <a:rPr kumimoji="1" lang="en-US" altLang="zh-CN" b="1" i="1">
                <a:solidFill>
                  <a:srgbClr val="FF3300"/>
                </a:solidFill>
              </a:rPr>
              <a:t>s</a:t>
            </a:r>
            <a:r>
              <a:rPr kumimoji="1" lang="en-US" altLang="zh-CN" b="1">
                <a:solidFill>
                  <a:srgbClr val="FF3300"/>
                </a:solidFill>
              </a:rPr>
              <a:t> ( </a:t>
            </a:r>
            <a:r>
              <a:rPr kumimoji="1" lang="en-US" altLang="zh-CN" b="1" i="1">
                <a:solidFill>
                  <a:srgbClr val="FF3300"/>
                </a:solidFill>
              </a:rPr>
              <a:t>u</a:t>
            </a:r>
            <a:r>
              <a:rPr kumimoji="1" lang="en-US" altLang="zh-CN" b="1">
                <a:solidFill>
                  <a:srgbClr val="FF3300"/>
                </a:solidFill>
              </a:rPr>
              <a:t>*, </a:t>
            </a:r>
            <a:r>
              <a:rPr kumimoji="1" lang="en-US" altLang="zh-CN" b="1" i="1">
                <a:solidFill>
                  <a:srgbClr val="FF3300"/>
                </a:solidFill>
              </a:rPr>
              <a:t>v</a:t>
            </a:r>
            <a:r>
              <a:rPr kumimoji="1" lang="en-US" altLang="zh-CN" b="1">
                <a:solidFill>
                  <a:srgbClr val="FF3300"/>
                </a:solidFill>
              </a:rPr>
              <a:t>* ) = 0</a:t>
            </a:r>
            <a:r>
              <a:rPr kumimoji="1" lang="zh-CN" altLang="en-US" b="1">
                <a:solidFill>
                  <a:srgbClr val="FF3300"/>
                </a:solidFill>
              </a:rPr>
              <a:t>。</a:t>
            </a:r>
            <a:endParaRPr kumimoji="1" lang="en-US" altLang="zh-CN" b="1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7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80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48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48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48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04" grpId="0" autoUpdateAnimBg="0"/>
      <p:bldP spid="7484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16716A4E-E3EE-6446-BB2A-1A0FAA3D4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D05EBFF4-A030-9941-93FF-CE67AB8EA9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7620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/>
              <a:t>将</a:t>
            </a:r>
            <a:r>
              <a:rPr kumimoji="1" lang="en-US" altLang="zh-CN" b="1" i="1"/>
              <a:t>r </a:t>
            </a:r>
            <a:r>
              <a:rPr kumimoji="1" lang="zh-CN" altLang="en-US" b="1"/>
              <a:t>和</a:t>
            </a:r>
            <a:r>
              <a:rPr kumimoji="1" lang="en-US" altLang="zh-CN" b="1"/>
              <a:t> </a:t>
            </a:r>
            <a:r>
              <a:rPr kumimoji="1" lang="en-US" altLang="zh-CN" b="1" i="1"/>
              <a:t>s</a:t>
            </a:r>
            <a:r>
              <a:rPr kumimoji="1" lang="en-US" altLang="zh-CN" b="1"/>
              <a:t> </a:t>
            </a:r>
            <a:r>
              <a:rPr kumimoji="1" lang="zh-CN" altLang="en-US" b="1"/>
              <a:t>在初值点</a:t>
            </a:r>
            <a:r>
              <a:rPr kumimoji="1" lang="en-US" altLang="zh-CN" b="1"/>
              <a:t>( </a:t>
            </a:r>
            <a:r>
              <a:rPr kumimoji="1" lang="en-US" altLang="zh-CN" b="1" i="1"/>
              <a:t>u</a:t>
            </a:r>
            <a:r>
              <a:rPr kumimoji="1" lang="en-US" altLang="zh-CN" b="1"/>
              <a:t>, </a:t>
            </a:r>
            <a:r>
              <a:rPr kumimoji="1" lang="en-US" altLang="zh-CN" b="1" i="1"/>
              <a:t>v</a:t>
            </a:r>
            <a:r>
              <a:rPr kumimoji="1" lang="en-US" altLang="zh-CN" b="1"/>
              <a:t> )</a:t>
            </a:r>
            <a:r>
              <a:rPr kumimoji="1" lang="zh-CN" altLang="en-US" b="1"/>
              <a:t>做一阶</a:t>
            </a:r>
            <a:r>
              <a:rPr kumimoji="1" lang="en-US" altLang="zh-CN" b="1"/>
              <a:t>Taylor</a:t>
            </a:r>
            <a:r>
              <a:rPr kumimoji="1" lang="zh-CN" altLang="en-US" b="1"/>
              <a:t>展开，并代入</a:t>
            </a:r>
            <a:r>
              <a:rPr kumimoji="1" lang="en-US" altLang="zh-CN" b="1"/>
              <a:t>( </a:t>
            </a:r>
            <a:r>
              <a:rPr kumimoji="1" lang="en-US" altLang="zh-CN" b="1" i="1"/>
              <a:t>u</a:t>
            </a:r>
            <a:r>
              <a:rPr kumimoji="1" lang="en-US" altLang="zh-CN" b="1"/>
              <a:t>*, </a:t>
            </a:r>
            <a:r>
              <a:rPr kumimoji="1" lang="en-US" altLang="zh-CN" b="1" i="1"/>
              <a:t>v</a:t>
            </a:r>
            <a:r>
              <a:rPr kumimoji="1" lang="en-US" altLang="zh-CN" b="1"/>
              <a:t>*)</a:t>
            </a:r>
            <a:r>
              <a:rPr kumimoji="1" lang="zh-CN" altLang="en-US" b="1"/>
              <a:t>：</a:t>
            </a:r>
            <a:endParaRPr kumimoji="1" lang="en-US" altLang="zh-CN" b="1"/>
          </a:p>
        </p:txBody>
      </p:sp>
      <p:graphicFrame>
        <p:nvGraphicFramePr>
          <p:cNvPr id="75782" name="Object 6">
            <a:extLst>
              <a:ext uri="{FF2B5EF4-FFF2-40B4-BE49-F238E27FC236}">
                <a16:creationId xmlns:a16="http://schemas.microsoft.com/office/drawing/2014/main" id="{294CB3F9-4538-A64D-917E-4AE596CF4B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447800"/>
          <a:ext cx="5715000" cy="167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57" name="Equation" r:id="rId7" imgW="70218300" imgH="20485100" progId="Equation.3">
                  <p:embed/>
                </p:oleObj>
              </mc:Choice>
              <mc:Fallback>
                <p:oleObj name="Equation" r:id="rId7" imgW="70218300" imgH="20485100" progId="Equation.3">
                  <p:embed/>
                  <p:pic>
                    <p:nvPicPr>
                      <p:cNvPr id="75782" name="Object 6">
                        <a:extLst>
                          <a:ext uri="{FF2B5EF4-FFF2-40B4-BE49-F238E27FC236}">
                            <a16:creationId xmlns:a16="http://schemas.microsoft.com/office/drawing/2014/main" id="{294CB3F9-4538-A64D-917E-4AE596CF4B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447800"/>
                        <a:ext cx="5715000" cy="167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5787" name="Group 11">
            <a:extLst>
              <a:ext uri="{FF2B5EF4-FFF2-40B4-BE49-F238E27FC236}">
                <a16:creationId xmlns:a16="http://schemas.microsoft.com/office/drawing/2014/main" id="{6453625D-E73E-024E-B2CF-6A2B815B2C3C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2133600"/>
            <a:ext cx="838200" cy="798513"/>
            <a:chOff x="2304" y="981"/>
            <a:chExt cx="528" cy="503"/>
          </a:xfrm>
        </p:grpSpPr>
        <p:sp>
          <p:nvSpPr>
            <p:cNvPr id="75783" name="Line 7">
              <a:extLst>
                <a:ext uri="{FF2B5EF4-FFF2-40B4-BE49-F238E27FC236}">
                  <a16:creationId xmlns:a16="http://schemas.microsoft.com/office/drawing/2014/main" id="{7E5885CE-B225-9B4A-9868-885EAEAC67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981"/>
              <a:ext cx="52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4" name="Line 8">
              <a:extLst>
                <a:ext uri="{FF2B5EF4-FFF2-40B4-BE49-F238E27FC236}">
                  <a16:creationId xmlns:a16="http://schemas.microsoft.com/office/drawing/2014/main" id="{8A46D226-8140-DF42-AC3E-52088CD81B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484"/>
              <a:ext cx="528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5788" name="Group 12">
            <a:extLst>
              <a:ext uri="{FF2B5EF4-FFF2-40B4-BE49-F238E27FC236}">
                <a16:creationId xmlns:a16="http://schemas.microsoft.com/office/drawing/2014/main" id="{D92F892D-9CBD-7E47-957E-2FDFEABFEC98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2133600"/>
            <a:ext cx="762000" cy="798513"/>
            <a:chOff x="3216" y="981"/>
            <a:chExt cx="480" cy="503"/>
          </a:xfrm>
        </p:grpSpPr>
        <p:sp>
          <p:nvSpPr>
            <p:cNvPr id="75785" name="Line 9">
              <a:extLst>
                <a:ext uri="{FF2B5EF4-FFF2-40B4-BE49-F238E27FC236}">
                  <a16:creationId xmlns:a16="http://schemas.microsoft.com/office/drawing/2014/main" id="{BEB3AF64-59C8-A749-9EFE-153C65E8C3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981"/>
              <a:ext cx="48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5786" name="Line 10">
              <a:extLst>
                <a:ext uri="{FF2B5EF4-FFF2-40B4-BE49-F238E27FC236}">
                  <a16:creationId xmlns:a16="http://schemas.microsoft.com/office/drawing/2014/main" id="{EDCD9B67-FAF4-C841-AB0B-53D4B21DB6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1484"/>
              <a:ext cx="48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5798" name="Group 22">
            <a:extLst>
              <a:ext uri="{FF2B5EF4-FFF2-40B4-BE49-F238E27FC236}">
                <a16:creationId xmlns:a16="http://schemas.microsoft.com/office/drawing/2014/main" id="{930A4B29-9607-AB41-B543-1B426DE3B908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733800"/>
            <a:ext cx="8001000" cy="990600"/>
            <a:chOff x="432" y="1632"/>
            <a:chExt cx="5040" cy="624"/>
          </a:xfrm>
        </p:grpSpPr>
        <p:sp>
          <p:nvSpPr>
            <p:cNvPr id="75790" name="Text Box 14">
              <a:extLst>
                <a:ext uri="{FF2B5EF4-FFF2-40B4-BE49-F238E27FC236}">
                  <a16:creationId xmlns:a16="http://schemas.microsoft.com/office/drawing/2014/main" id="{D1B583AE-BC13-AF48-89B0-D85AE14502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632"/>
              <a:ext cx="9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从中解出</a:t>
              </a:r>
              <a:endParaRPr kumimoji="1" lang="en-US" altLang="zh-CN" b="1"/>
            </a:p>
          </p:txBody>
        </p:sp>
        <p:graphicFrame>
          <p:nvGraphicFramePr>
            <p:cNvPr id="22556" name="Object 15">
              <a:extLst>
                <a:ext uri="{FF2B5EF4-FFF2-40B4-BE49-F238E27FC236}">
                  <a16:creationId xmlns:a16="http://schemas.microsoft.com/office/drawing/2014/main" id="{9F8A2D5E-FE1A-4A4F-B6B4-76F12ED17DCD}"/>
                </a:ext>
              </a:extLst>
            </p:cNvPr>
            <p:cNvGraphicFramePr>
              <a:graphicFrameLocks noChangeAspect="1"/>
            </p:cNvGraphicFramePr>
            <p:nvPr/>
          </p:nvGraphicFramePr>
          <p:xfrm flipV="1">
            <a:off x="1296" y="1680"/>
            <a:ext cx="2024" cy="24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8" name="Equation" r:id="rId9" imgW="35699700" imgH="4686300" progId="Equation.3">
                    <p:embed/>
                  </p:oleObj>
                </mc:Choice>
                <mc:Fallback>
                  <p:oleObj name="Equation" r:id="rId9" imgW="35699700" imgH="4686300" progId="Equation.3">
                    <p:embed/>
                    <p:pic>
                      <p:nvPicPr>
                        <p:cNvPr id="22556" name="Object 15">
                          <a:extLst>
                            <a:ext uri="{FF2B5EF4-FFF2-40B4-BE49-F238E27FC236}">
                              <a16:creationId xmlns:a16="http://schemas.microsoft.com/office/drawing/2014/main" id="{9F8A2D5E-FE1A-4A4F-B6B4-76F12ED17D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 flipV="1">
                          <a:off x="1296" y="1680"/>
                          <a:ext cx="2024" cy="24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7" name="Object 17">
              <a:extLst>
                <a:ext uri="{FF2B5EF4-FFF2-40B4-BE49-F238E27FC236}">
                  <a16:creationId xmlns:a16="http://schemas.microsoft.com/office/drawing/2014/main" id="{8B8AEECE-422F-4B42-BAED-59F9BB523B8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48" y="1680"/>
            <a:ext cx="1248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59" name="Equation" r:id="rId11" imgW="22237700" imgH="4686300" progId="Equation.3">
                    <p:embed/>
                  </p:oleObj>
                </mc:Choice>
                <mc:Fallback>
                  <p:oleObj name="Equation" r:id="rId11" imgW="22237700" imgH="4686300" progId="Equation.3">
                    <p:embed/>
                    <p:pic>
                      <p:nvPicPr>
                        <p:cNvPr id="22557" name="Object 17">
                          <a:extLst>
                            <a:ext uri="{FF2B5EF4-FFF2-40B4-BE49-F238E27FC236}">
                              <a16:creationId xmlns:a16="http://schemas.microsoft.com/office/drawing/2014/main" id="{8B8AEECE-422F-4B42-BAED-59F9BB523B8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48" y="1680"/>
                          <a:ext cx="1248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5796" name="Text Box 20">
              <a:extLst>
                <a:ext uri="{FF2B5EF4-FFF2-40B4-BE49-F238E27FC236}">
                  <a16:creationId xmlns:a16="http://schemas.microsoft.com/office/drawing/2014/main" id="{A3455545-9731-6641-87CB-718AF30ACE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680"/>
              <a:ext cx="22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zh-CN" altLang="en-US" b="1"/>
                <a:t>，以</a:t>
              </a:r>
              <a:r>
                <a:rPr kumimoji="1" lang="en-US" altLang="zh-CN" b="1"/>
                <a:t>                          </a:t>
              </a:r>
              <a:r>
                <a:rPr kumimoji="1" lang="zh-CN" altLang="en-US" b="1"/>
                <a:t>更新</a:t>
              </a:r>
              <a:endParaRPr kumimoji="1" lang="en-US" altLang="zh-CN" b="1"/>
            </a:p>
          </p:txBody>
        </p:sp>
        <p:sp>
          <p:nvSpPr>
            <p:cNvPr id="75797" name="Text Box 21">
              <a:extLst>
                <a:ext uri="{FF2B5EF4-FFF2-40B4-BE49-F238E27FC236}">
                  <a16:creationId xmlns:a16="http://schemas.microsoft.com/office/drawing/2014/main" id="{996F0BE4-F4E4-6A43-ADD4-5C57EC654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968"/>
              <a:ext cx="36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kumimoji="1" lang="en-US" altLang="zh-CN" b="1" i="1"/>
                <a:t>u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v </a:t>
              </a:r>
              <a:r>
                <a:rPr kumimoji="1" lang="zh-CN" altLang="en-US" b="1"/>
                <a:t>再迭代，直到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r </a:t>
              </a:r>
              <a:r>
                <a:rPr kumimoji="1" lang="zh-CN" altLang="en-US" b="1"/>
                <a:t>和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s </a:t>
              </a:r>
              <a:r>
                <a:rPr kumimoji="1" lang="zh-CN" altLang="en-US" b="1"/>
                <a:t>充分接近</a:t>
              </a:r>
              <a:r>
                <a:rPr kumimoji="1" lang="en-US" altLang="zh-CN" b="1"/>
                <a:t>0</a:t>
              </a:r>
              <a:r>
                <a:rPr kumimoji="1" lang="zh-CN" altLang="en-US" b="1"/>
                <a:t>。</a:t>
              </a:r>
              <a:endParaRPr kumimoji="1" lang="en-US" altLang="zh-CN" b="1" i="1"/>
            </a:p>
          </p:txBody>
        </p:sp>
      </p:grpSp>
      <p:grpSp>
        <p:nvGrpSpPr>
          <p:cNvPr id="75821" name="Group 45">
            <a:extLst>
              <a:ext uri="{FF2B5EF4-FFF2-40B4-BE49-F238E27FC236}">
                <a16:creationId xmlns:a16="http://schemas.microsoft.com/office/drawing/2014/main" id="{C7CDF4CF-36AA-A644-8915-017AB1D4E17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5029200"/>
            <a:ext cx="7239000" cy="762000"/>
            <a:chOff x="432" y="2256"/>
            <a:chExt cx="4493" cy="404"/>
          </a:xfrm>
        </p:grpSpPr>
        <p:grpSp>
          <p:nvGrpSpPr>
            <p:cNvPr id="22537" name="Group 41">
              <a:extLst>
                <a:ext uri="{FF2B5EF4-FFF2-40B4-BE49-F238E27FC236}">
                  <a16:creationId xmlns:a16="http://schemas.microsoft.com/office/drawing/2014/main" id="{CB0212EA-9CCB-D44B-9F1F-06637A789B39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567" y="2121"/>
              <a:ext cx="322" cy="592"/>
              <a:chOff x="479" y="2351"/>
              <a:chExt cx="350" cy="668"/>
            </a:xfrm>
          </p:grpSpPr>
          <p:sp>
            <p:nvSpPr>
              <p:cNvPr id="22540" name="Freeform 25">
                <a:extLst>
                  <a:ext uri="{FF2B5EF4-FFF2-40B4-BE49-F238E27FC236}">
                    <a16:creationId xmlns:a16="http://schemas.microsoft.com/office/drawing/2014/main" id="{0A4B173E-5F20-AE40-92D6-89F2F5B53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" y="2351"/>
                <a:ext cx="341" cy="664"/>
              </a:xfrm>
              <a:custGeom>
                <a:avLst/>
                <a:gdLst>
                  <a:gd name="T0" fmla="*/ 0 w 1025"/>
                  <a:gd name="T1" fmla="*/ 0 h 1992"/>
                  <a:gd name="T2" fmla="*/ 0 w 1025"/>
                  <a:gd name="T3" fmla="*/ 0 h 1992"/>
                  <a:gd name="T4" fmla="*/ 0 w 1025"/>
                  <a:gd name="T5" fmla="*/ 0 h 1992"/>
                  <a:gd name="T6" fmla="*/ 0 w 1025"/>
                  <a:gd name="T7" fmla="*/ 0 h 1992"/>
                  <a:gd name="T8" fmla="*/ 0 w 1025"/>
                  <a:gd name="T9" fmla="*/ 0 h 1992"/>
                  <a:gd name="T10" fmla="*/ 0 w 1025"/>
                  <a:gd name="T11" fmla="*/ 0 h 1992"/>
                  <a:gd name="T12" fmla="*/ 0 w 1025"/>
                  <a:gd name="T13" fmla="*/ 0 h 1992"/>
                  <a:gd name="T14" fmla="*/ 0 w 1025"/>
                  <a:gd name="T15" fmla="*/ 0 h 1992"/>
                  <a:gd name="T16" fmla="*/ 0 w 1025"/>
                  <a:gd name="T17" fmla="*/ 0 h 1992"/>
                  <a:gd name="T18" fmla="*/ 0 w 1025"/>
                  <a:gd name="T19" fmla="*/ 0 h 1992"/>
                  <a:gd name="T20" fmla="*/ 0 w 1025"/>
                  <a:gd name="T21" fmla="*/ 0 h 1992"/>
                  <a:gd name="T22" fmla="*/ 0 w 1025"/>
                  <a:gd name="T23" fmla="*/ 0 h 1992"/>
                  <a:gd name="T24" fmla="*/ 0 w 1025"/>
                  <a:gd name="T25" fmla="*/ 0 h 1992"/>
                  <a:gd name="T26" fmla="*/ 0 w 1025"/>
                  <a:gd name="T27" fmla="*/ 0 h 1992"/>
                  <a:gd name="T28" fmla="*/ 0 w 1025"/>
                  <a:gd name="T29" fmla="*/ 0 h 1992"/>
                  <a:gd name="T30" fmla="*/ 0 w 1025"/>
                  <a:gd name="T31" fmla="*/ 0 h 1992"/>
                  <a:gd name="T32" fmla="*/ 0 w 1025"/>
                  <a:gd name="T33" fmla="*/ 0 h 1992"/>
                  <a:gd name="T34" fmla="*/ 0 w 1025"/>
                  <a:gd name="T35" fmla="*/ 0 h 1992"/>
                  <a:gd name="T36" fmla="*/ 0 w 1025"/>
                  <a:gd name="T37" fmla="*/ 0 h 1992"/>
                  <a:gd name="T38" fmla="*/ 0 w 1025"/>
                  <a:gd name="T39" fmla="*/ 0 h 1992"/>
                  <a:gd name="T40" fmla="*/ 0 w 1025"/>
                  <a:gd name="T41" fmla="*/ 0 h 1992"/>
                  <a:gd name="T42" fmla="*/ 0 w 1025"/>
                  <a:gd name="T43" fmla="*/ 0 h 1992"/>
                  <a:gd name="T44" fmla="*/ 0 w 1025"/>
                  <a:gd name="T45" fmla="*/ 0 h 1992"/>
                  <a:gd name="T46" fmla="*/ 0 w 1025"/>
                  <a:gd name="T47" fmla="*/ 0 h 1992"/>
                  <a:gd name="T48" fmla="*/ 0 w 1025"/>
                  <a:gd name="T49" fmla="*/ 0 h 1992"/>
                  <a:gd name="T50" fmla="*/ 0 w 1025"/>
                  <a:gd name="T51" fmla="*/ 0 h 1992"/>
                  <a:gd name="T52" fmla="*/ 0 w 1025"/>
                  <a:gd name="T53" fmla="*/ 1 h 1992"/>
                  <a:gd name="T54" fmla="*/ 0 w 1025"/>
                  <a:gd name="T55" fmla="*/ 1 h 1992"/>
                  <a:gd name="T56" fmla="*/ 0 w 1025"/>
                  <a:gd name="T57" fmla="*/ 1 h 1992"/>
                  <a:gd name="T58" fmla="*/ 0 w 1025"/>
                  <a:gd name="T59" fmla="*/ 1 h 1992"/>
                  <a:gd name="T60" fmla="*/ 0 w 1025"/>
                  <a:gd name="T61" fmla="*/ 1 h 1992"/>
                  <a:gd name="T62" fmla="*/ 0 w 1025"/>
                  <a:gd name="T63" fmla="*/ 1 h 1992"/>
                  <a:gd name="T64" fmla="*/ 0 w 1025"/>
                  <a:gd name="T65" fmla="*/ 1 h 1992"/>
                  <a:gd name="T66" fmla="*/ 0 w 1025"/>
                  <a:gd name="T67" fmla="*/ 1 h 1992"/>
                  <a:gd name="T68" fmla="*/ 0 w 1025"/>
                  <a:gd name="T69" fmla="*/ 1 h 1992"/>
                  <a:gd name="T70" fmla="*/ 0 w 1025"/>
                  <a:gd name="T71" fmla="*/ 1 h 1992"/>
                  <a:gd name="T72" fmla="*/ 0 w 1025"/>
                  <a:gd name="T73" fmla="*/ 1 h 1992"/>
                  <a:gd name="T74" fmla="*/ 0 w 1025"/>
                  <a:gd name="T75" fmla="*/ 1 h 1992"/>
                  <a:gd name="T76" fmla="*/ 0 w 1025"/>
                  <a:gd name="T77" fmla="*/ 1 h 1992"/>
                  <a:gd name="T78" fmla="*/ 0 w 1025"/>
                  <a:gd name="T79" fmla="*/ 1 h 1992"/>
                  <a:gd name="T80" fmla="*/ 0 w 1025"/>
                  <a:gd name="T81" fmla="*/ 1 h 1992"/>
                  <a:gd name="T82" fmla="*/ 0 w 1025"/>
                  <a:gd name="T83" fmla="*/ 1 h 1992"/>
                  <a:gd name="T84" fmla="*/ 0 w 1025"/>
                  <a:gd name="T85" fmla="*/ 1 h 1992"/>
                  <a:gd name="T86" fmla="*/ 0 w 1025"/>
                  <a:gd name="T87" fmla="*/ 0 h 1992"/>
                  <a:gd name="T88" fmla="*/ 0 w 1025"/>
                  <a:gd name="T89" fmla="*/ 0 h 1992"/>
                  <a:gd name="T90" fmla="*/ 0 w 1025"/>
                  <a:gd name="T91" fmla="*/ 0 h 1992"/>
                  <a:gd name="T92" fmla="*/ 0 w 1025"/>
                  <a:gd name="T93" fmla="*/ 0 h 1992"/>
                  <a:gd name="T94" fmla="*/ 0 w 1025"/>
                  <a:gd name="T95" fmla="*/ 0 h 1992"/>
                  <a:gd name="T96" fmla="*/ 0 w 1025"/>
                  <a:gd name="T97" fmla="*/ 0 h 1992"/>
                  <a:gd name="T98" fmla="*/ 0 w 1025"/>
                  <a:gd name="T99" fmla="*/ 0 h 1992"/>
                  <a:gd name="T100" fmla="*/ 0 w 1025"/>
                  <a:gd name="T101" fmla="*/ 0 h 1992"/>
                  <a:gd name="T102" fmla="*/ 0 w 1025"/>
                  <a:gd name="T103" fmla="*/ 0 h 1992"/>
                  <a:gd name="T104" fmla="*/ 0 w 1025"/>
                  <a:gd name="T105" fmla="*/ 0 h 1992"/>
                  <a:gd name="T106" fmla="*/ 0 w 1025"/>
                  <a:gd name="T107" fmla="*/ 0 h 1992"/>
                  <a:gd name="T108" fmla="*/ 0 w 1025"/>
                  <a:gd name="T109" fmla="*/ 0 h 1992"/>
                  <a:gd name="T110" fmla="*/ 0 w 1025"/>
                  <a:gd name="T111" fmla="*/ 0 h 1992"/>
                  <a:gd name="T112" fmla="*/ 0 w 1025"/>
                  <a:gd name="T113" fmla="*/ 0 h 1992"/>
                  <a:gd name="T114" fmla="*/ 0 w 1025"/>
                  <a:gd name="T115" fmla="*/ 0 h 1992"/>
                  <a:gd name="T116" fmla="*/ 0 w 1025"/>
                  <a:gd name="T117" fmla="*/ 0 h 1992"/>
                  <a:gd name="T118" fmla="*/ 0 w 1025"/>
                  <a:gd name="T119" fmla="*/ 0 h 1992"/>
                  <a:gd name="T120" fmla="*/ 0 w 1025"/>
                  <a:gd name="T121" fmla="*/ 0 h 199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5" h="1992">
                    <a:moveTo>
                      <a:pt x="368" y="0"/>
                    </a:moveTo>
                    <a:lnTo>
                      <a:pt x="678" y="0"/>
                    </a:lnTo>
                    <a:lnTo>
                      <a:pt x="619" y="77"/>
                    </a:lnTo>
                    <a:lnTo>
                      <a:pt x="439" y="77"/>
                    </a:lnTo>
                    <a:lnTo>
                      <a:pt x="371" y="199"/>
                    </a:lnTo>
                    <a:lnTo>
                      <a:pt x="681" y="199"/>
                    </a:lnTo>
                    <a:lnTo>
                      <a:pt x="618" y="78"/>
                    </a:lnTo>
                    <a:lnTo>
                      <a:pt x="678" y="2"/>
                    </a:lnTo>
                    <a:lnTo>
                      <a:pt x="786" y="190"/>
                    </a:lnTo>
                    <a:lnTo>
                      <a:pt x="845" y="192"/>
                    </a:lnTo>
                    <a:lnTo>
                      <a:pt x="865" y="256"/>
                    </a:lnTo>
                    <a:lnTo>
                      <a:pt x="957" y="256"/>
                    </a:lnTo>
                    <a:lnTo>
                      <a:pt x="958" y="301"/>
                    </a:lnTo>
                    <a:lnTo>
                      <a:pt x="993" y="303"/>
                    </a:lnTo>
                    <a:lnTo>
                      <a:pt x="1025" y="303"/>
                    </a:lnTo>
                    <a:lnTo>
                      <a:pt x="1025" y="581"/>
                    </a:lnTo>
                    <a:lnTo>
                      <a:pt x="957" y="582"/>
                    </a:lnTo>
                    <a:lnTo>
                      <a:pt x="956" y="641"/>
                    </a:lnTo>
                    <a:lnTo>
                      <a:pt x="869" y="641"/>
                    </a:lnTo>
                    <a:lnTo>
                      <a:pt x="844" y="710"/>
                    </a:lnTo>
                    <a:lnTo>
                      <a:pt x="796" y="711"/>
                    </a:lnTo>
                    <a:lnTo>
                      <a:pt x="792" y="852"/>
                    </a:lnTo>
                    <a:lnTo>
                      <a:pt x="760" y="852"/>
                    </a:lnTo>
                    <a:lnTo>
                      <a:pt x="749" y="874"/>
                    </a:lnTo>
                    <a:lnTo>
                      <a:pt x="749" y="1015"/>
                    </a:lnTo>
                    <a:lnTo>
                      <a:pt x="692" y="1016"/>
                    </a:lnTo>
                    <a:lnTo>
                      <a:pt x="696" y="1864"/>
                    </a:lnTo>
                    <a:lnTo>
                      <a:pt x="559" y="1992"/>
                    </a:lnTo>
                    <a:lnTo>
                      <a:pt x="385" y="1845"/>
                    </a:lnTo>
                    <a:lnTo>
                      <a:pt x="447" y="1803"/>
                    </a:lnTo>
                    <a:lnTo>
                      <a:pt x="447" y="1754"/>
                    </a:lnTo>
                    <a:lnTo>
                      <a:pt x="385" y="1710"/>
                    </a:lnTo>
                    <a:lnTo>
                      <a:pt x="447" y="1672"/>
                    </a:lnTo>
                    <a:lnTo>
                      <a:pt x="438" y="1656"/>
                    </a:lnTo>
                    <a:lnTo>
                      <a:pt x="384" y="1622"/>
                    </a:lnTo>
                    <a:lnTo>
                      <a:pt x="374" y="1512"/>
                    </a:lnTo>
                    <a:lnTo>
                      <a:pt x="367" y="1501"/>
                    </a:lnTo>
                    <a:lnTo>
                      <a:pt x="448" y="1438"/>
                    </a:lnTo>
                    <a:lnTo>
                      <a:pt x="448" y="1383"/>
                    </a:lnTo>
                    <a:lnTo>
                      <a:pt x="384" y="1318"/>
                    </a:lnTo>
                    <a:lnTo>
                      <a:pt x="447" y="1261"/>
                    </a:lnTo>
                    <a:lnTo>
                      <a:pt x="447" y="1203"/>
                    </a:lnTo>
                    <a:lnTo>
                      <a:pt x="385" y="1129"/>
                    </a:lnTo>
                    <a:lnTo>
                      <a:pt x="373" y="1009"/>
                    </a:lnTo>
                    <a:lnTo>
                      <a:pt x="298" y="1009"/>
                    </a:lnTo>
                    <a:lnTo>
                      <a:pt x="298" y="846"/>
                    </a:lnTo>
                    <a:lnTo>
                      <a:pt x="252" y="846"/>
                    </a:lnTo>
                    <a:lnTo>
                      <a:pt x="252" y="704"/>
                    </a:lnTo>
                    <a:lnTo>
                      <a:pt x="202" y="704"/>
                    </a:lnTo>
                    <a:lnTo>
                      <a:pt x="180" y="636"/>
                    </a:lnTo>
                    <a:lnTo>
                      <a:pt x="78" y="636"/>
                    </a:lnTo>
                    <a:lnTo>
                      <a:pt x="78" y="576"/>
                    </a:lnTo>
                    <a:lnTo>
                      <a:pt x="0" y="576"/>
                    </a:lnTo>
                    <a:lnTo>
                      <a:pt x="0" y="295"/>
                    </a:lnTo>
                    <a:lnTo>
                      <a:pt x="77" y="295"/>
                    </a:lnTo>
                    <a:lnTo>
                      <a:pt x="77" y="255"/>
                    </a:lnTo>
                    <a:lnTo>
                      <a:pt x="163" y="255"/>
                    </a:lnTo>
                    <a:lnTo>
                      <a:pt x="183" y="237"/>
                    </a:lnTo>
                    <a:lnTo>
                      <a:pt x="203" y="192"/>
                    </a:lnTo>
                    <a:lnTo>
                      <a:pt x="252" y="192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22541" name="Freeform 26">
                <a:extLst>
                  <a:ext uri="{FF2B5EF4-FFF2-40B4-BE49-F238E27FC236}">
                    <a16:creationId xmlns:a16="http://schemas.microsoft.com/office/drawing/2014/main" id="{E90C64C8-BF57-9540-841E-F7BE036EC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2354"/>
                <a:ext cx="342" cy="665"/>
              </a:xfrm>
              <a:custGeom>
                <a:avLst/>
                <a:gdLst>
                  <a:gd name="T0" fmla="*/ 0 w 1026"/>
                  <a:gd name="T1" fmla="*/ 0 h 1993"/>
                  <a:gd name="T2" fmla="*/ 0 w 1026"/>
                  <a:gd name="T3" fmla="*/ 0 h 1993"/>
                  <a:gd name="T4" fmla="*/ 0 w 1026"/>
                  <a:gd name="T5" fmla="*/ 0 h 1993"/>
                  <a:gd name="T6" fmla="*/ 0 w 1026"/>
                  <a:gd name="T7" fmla="*/ 0 h 1993"/>
                  <a:gd name="T8" fmla="*/ 0 w 1026"/>
                  <a:gd name="T9" fmla="*/ 0 h 1993"/>
                  <a:gd name="T10" fmla="*/ 0 w 1026"/>
                  <a:gd name="T11" fmla="*/ 0 h 1993"/>
                  <a:gd name="T12" fmla="*/ 0 w 1026"/>
                  <a:gd name="T13" fmla="*/ 0 h 1993"/>
                  <a:gd name="T14" fmla="*/ 0 w 1026"/>
                  <a:gd name="T15" fmla="*/ 0 h 1993"/>
                  <a:gd name="T16" fmla="*/ 0 w 1026"/>
                  <a:gd name="T17" fmla="*/ 0 h 1993"/>
                  <a:gd name="T18" fmla="*/ 0 w 1026"/>
                  <a:gd name="T19" fmla="*/ 0 h 1993"/>
                  <a:gd name="T20" fmla="*/ 0 w 1026"/>
                  <a:gd name="T21" fmla="*/ 0 h 1993"/>
                  <a:gd name="T22" fmla="*/ 0 w 1026"/>
                  <a:gd name="T23" fmla="*/ 0 h 1993"/>
                  <a:gd name="T24" fmla="*/ 0 w 1026"/>
                  <a:gd name="T25" fmla="*/ 0 h 1993"/>
                  <a:gd name="T26" fmla="*/ 0 w 1026"/>
                  <a:gd name="T27" fmla="*/ 0 h 1993"/>
                  <a:gd name="T28" fmla="*/ 0 w 1026"/>
                  <a:gd name="T29" fmla="*/ 0 h 1993"/>
                  <a:gd name="T30" fmla="*/ 0 w 1026"/>
                  <a:gd name="T31" fmla="*/ 0 h 1993"/>
                  <a:gd name="T32" fmla="*/ 0 w 1026"/>
                  <a:gd name="T33" fmla="*/ 0 h 1993"/>
                  <a:gd name="T34" fmla="*/ 0 w 1026"/>
                  <a:gd name="T35" fmla="*/ 0 h 1993"/>
                  <a:gd name="T36" fmla="*/ 0 w 1026"/>
                  <a:gd name="T37" fmla="*/ 0 h 1993"/>
                  <a:gd name="T38" fmla="*/ 0 w 1026"/>
                  <a:gd name="T39" fmla="*/ 0 h 1993"/>
                  <a:gd name="T40" fmla="*/ 0 w 1026"/>
                  <a:gd name="T41" fmla="*/ 0 h 1993"/>
                  <a:gd name="T42" fmla="*/ 0 w 1026"/>
                  <a:gd name="T43" fmla="*/ 0 h 1993"/>
                  <a:gd name="T44" fmla="*/ 0 w 1026"/>
                  <a:gd name="T45" fmla="*/ 0 h 1993"/>
                  <a:gd name="T46" fmla="*/ 0 w 1026"/>
                  <a:gd name="T47" fmla="*/ 0 h 1993"/>
                  <a:gd name="T48" fmla="*/ 0 w 1026"/>
                  <a:gd name="T49" fmla="*/ 0 h 1993"/>
                  <a:gd name="T50" fmla="*/ 0 w 1026"/>
                  <a:gd name="T51" fmla="*/ 0 h 1993"/>
                  <a:gd name="T52" fmla="*/ 0 w 1026"/>
                  <a:gd name="T53" fmla="*/ 1 h 1993"/>
                  <a:gd name="T54" fmla="*/ 0 w 1026"/>
                  <a:gd name="T55" fmla="*/ 1 h 1993"/>
                  <a:gd name="T56" fmla="*/ 0 w 1026"/>
                  <a:gd name="T57" fmla="*/ 1 h 1993"/>
                  <a:gd name="T58" fmla="*/ 0 w 1026"/>
                  <a:gd name="T59" fmla="*/ 1 h 1993"/>
                  <a:gd name="T60" fmla="*/ 0 w 1026"/>
                  <a:gd name="T61" fmla="*/ 1 h 1993"/>
                  <a:gd name="T62" fmla="*/ 0 w 1026"/>
                  <a:gd name="T63" fmla="*/ 1 h 1993"/>
                  <a:gd name="T64" fmla="*/ 0 w 1026"/>
                  <a:gd name="T65" fmla="*/ 1 h 1993"/>
                  <a:gd name="T66" fmla="*/ 0 w 1026"/>
                  <a:gd name="T67" fmla="*/ 1 h 1993"/>
                  <a:gd name="T68" fmla="*/ 0 w 1026"/>
                  <a:gd name="T69" fmla="*/ 1 h 1993"/>
                  <a:gd name="T70" fmla="*/ 0 w 1026"/>
                  <a:gd name="T71" fmla="*/ 1 h 1993"/>
                  <a:gd name="T72" fmla="*/ 0 w 1026"/>
                  <a:gd name="T73" fmla="*/ 1 h 1993"/>
                  <a:gd name="T74" fmla="*/ 0 w 1026"/>
                  <a:gd name="T75" fmla="*/ 1 h 1993"/>
                  <a:gd name="T76" fmla="*/ 0 w 1026"/>
                  <a:gd name="T77" fmla="*/ 1 h 1993"/>
                  <a:gd name="T78" fmla="*/ 0 w 1026"/>
                  <a:gd name="T79" fmla="*/ 1 h 1993"/>
                  <a:gd name="T80" fmla="*/ 0 w 1026"/>
                  <a:gd name="T81" fmla="*/ 1 h 1993"/>
                  <a:gd name="T82" fmla="*/ 0 w 1026"/>
                  <a:gd name="T83" fmla="*/ 1 h 1993"/>
                  <a:gd name="T84" fmla="*/ 0 w 1026"/>
                  <a:gd name="T85" fmla="*/ 1 h 1993"/>
                  <a:gd name="T86" fmla="*/ 0 w 1026"/>
                  <a:gd name="T87" fmla="*/ 0 h 1993"/>
                  <a:gd name="T88" fmla="*/ 0 w 1026"/>
                  <a:gd name="T89" fmla="*/ 0 h 1993"/>
                  <a:gd name="T90" fmla="*/ 0 w 1026"/>
                  <a:gd name="T91" fmla="*/ 0 h 1993"/>
                  <a:gd name="T92" fmla="*/ 0 w 1026"/>
                  <a:gd name="T93" fmla="*/ 0 h 1993"/>
                  <a:gd name="T94" fmla="*/ 0 w 1026"/>
                  <a:gd name="T95" fmla="*/ 0 h 1993"/>
                  <a:gd name="T96" fmla="*/ 0 w 1026"/>
                  <a:gd name="T97" fmla="*/ 0 h 1993"/>
                  <a:gd name="T98" fmla="*/ 0 w 1026"/>
                  <a:gd name="T99" fmla="*/ 0 h 1993"/>
                  <a:gd name="T100" fmla="*/ 0 w 1026"/>
                  <a:gd name="T101" fmla="*/ 0 h 1993"/>
                  <a:gd name="T102" fmla="*/ 0 w 1026"/>
                  <a:gd name="T103" fmla="*/ 0 h 1993"/>
                  <a:gd name="T104" fmla="*/ 0 w 1026"/>
                  <a:gd name="T105" fmla="*/ 0 h 1993"/>
                  <a:gd name="T106" fmla="*/ 0 w 1026"/>
                  <a:gd name="T107" fmla="*/ 0 h 1993"/>
                  <a:gd name="T108" fmla="*/ 0 w 1026"/>
                  <a:gd name="T109" fmla="*/ 0 h 1993"/>
                  <a:gd name="T110" fmla="*/ 0 w 1026"/>
                  <a:gd name="T111" fmla="*/ 0 h 1993"/>
                  <a:gd name="T112" fmla="*/ 0 w 1026"/>
                  <a:gd name="T113" fmla="*/ 0 h 1993"/>
                  <a:gd name="T114" fmla="*/ 0 w 1026"/>
                  <a:gd name="T115" fmla="*/ 0 h 1993"/>
                  <a:gd name="T116" fmla="*/ 0 w 1026"/>
                  <a:gd name="T117" fmla="*/ 0 h 1993"/>
                  <a:gd name="T118" fmla="*/ 0 w 1026"/>
                  <a:gd name="T119" fmla="*/ 0 h 1993"/>
                  <a:gd name="T120" fmla="*/ 0 w 1026"/>
                  <a:gd name="T121" fmla="*/ 0 h 1993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1026" h="1993">
                    <a:moveTo>
                      <a:pt x="367" y="0"/>
                    </a:moveTo>
                    <a:lnTo>
                      <a:pt x="677" y="0"/>
                    </a:lnTo>
                    <a:lnTo>
                      <a:pt x="618" y="77"/>
                    </a:lnTo>
                    <a:lnTo>
                      <a:pt x="438" y="77"/>
                    </a:lnTo>
                    <a:lnTo>
                      <a:pt x="370" y="198"/>
                    </a:lnTo>
                    <a:lnTo>
                      <a:pt x="680" y="198"/>
                    </a:lnTo>
                    <a:lnTo>
                      <a:pt x="617" y="78"/>
                    </a:lnTo>
                    <a:lnTo>
                      <a:pt x="677" y="1"/>
                    </a:lnTo>
                    <a:lnTo>
                      <a:pt x="787" y="190"/>
                    </a:lnTo>
                    <a:lnTo>
                      <a:pt x="844" y="191"/>
                    </a:lnTo>
                    <a:lnTo>
                      <a:pt x="864" y="256"/>
                    </a:lnTo>
                    <a:lnTo>
                      <a:pt x="956" y="256"/>
                    </a:lnTo>
                    <a:lnTo>
                      <a:pt x="958" y="301"/>
                    </a:lnTo>
                    <a:lnTo>
                      <a:pt x="992" y="302"/>
                    </a:lnTo>
                    <a:lnTo>
                      <a:pt x="1026" y="302"/>
                    </a:lnTo>
                    <a:lnTo>
                      <a:pt x="1026" y="581"/>
                    </a:lnTo>
                    <a:lnTo>
                      <a:pt x="956" y="582"/>
                    </a:lnTo>
                    <a:lnTo>
                      <a:pt x="955" y="640"/>
                    </a:lnTo>
                    <a:lnTo>
                      <a:pt x="868" y="640"/>
                    </a:lnTo>
                    <a:lnTo>
                      <a:pt x="843" y="710"/>
                    </a:lnTo>
                    <a:lnTo>
                      <a:pt x="795" y="711"/>
                    </a:lnTo>
                    <a:lnTo>
                      <a:pt x="791" y="852"/>
                    </a:lnTo>
                    <a:lnTo>
                      <a:pt x="759" y="852"/>
                    </a:lnTo>
                    <a:lnTo>
                      <a:pt x="751" y="864"/>
                    </a:lnTo>
                    <a:lnTo>
                      <a:pt x="751" y="1016"/>
                    </a:lnTo>
                    <a:lnTo>
                      <a:pt x="691" y="1016"/>
                    </a:lnTo>
                    <a:lnTo>
                      <a:pt x="695" y="1864"/>
                    </a:lnTo>
                    <a:lnTo>
                      <a:pt x="559" y="1993"/>
                    </a:lnTo>
                    <a:lnTo>
                      <a:pt x="384" y="1845"/>
                    </a:lnTo>
                    <a:lnTo>
                      <a:pt x="446" y="1803"/>
                    </a:lnTo>
                    <a:lnTo>
                      <a:pt x="446" y="1754"/>
                    </a:lnTo>
                    <a:lnTo>
                      <a:pt x="384" y="1710"/>
                    </a:lnTo>
                    <a:lnTo>
                      <a:pt x="446" y="1671"/>
                    </a:lnTo>
                    <a:lnTo>
                      <a:pt x="437" y="1656"/>
                    </a:lnTo>
                    <a:lnTo>
                      <a:pt x="383" y="1621"/>
                    </a:lnTo>
                    <a:lnTo>
                      <a:pt x="373" y="1511"/>
                    </a:lnTo>
                    <a:lnTo>
                      <a:pt x="366" y="1502"/>
                    </a:lnTo>
                    <a:lnTo>
                      <a:pt x="447" y="1437"/>
                    </a:lnTo>
                    <a:lnTo>
                      <a:pt x="447" y="1382"/>
                    </a:lnTo>
                    <a:lnTo>
                      <a:pt x="383" y="1318"/>
                    </a:lnTo>
                    <a:lnTo>
                      <a:pt x="446" y="1260"/>
                    </a:lnTo>
                    <a:lnTo>
                      <a:pt x="446" y="1203"/>
                    </a:lnTo>
                    <a:lnTo>
                      <a:pt x="384" y="1129"/>
                    </a:lnTo>
                    <a:lnTo>
                      <a:pt x="372" y="1008"/>
                    </a:lnTo>
                    <a:lnTo>
                      <a:pt x="297" y="1008"/>
                    </a:lnTo>
                    <a:lnTo>
                      <a:pt x="297" y="846"/>
                    </a:lnTo>
                    <a:lnTo>
                      <a:pt x="253" y="846"/>
                    </a:lnTo>
                    <a:lnTo>
                      <a:pt x="253" y="704"/>
                    </a:lnTo>
                    <a:lnTo>
                      <a:pt x="201" y="704"/>
                    </a:lnTo>
                    <a:lnTo>
                      <a:pt x="179" y="636"/>
                    </a:lnTo>
                    <a:lnTo>
                      <a:pt x="77" y="636"/>
                    </a:lnTo>
                    <a:lnTo>
                      <a:pt x="77" y="576"/>
                    </a:lnTo>
                    <a:lnTo>
                      <a:pt x="0" y="576"/>
                    </a:lnTo>
                    <a:lnTo>
                      <a:pt x="0" y="295"/>
                    </a:lnTo>
                    <a:lnTo>
                      <a:pt x="76" y="295"/>
                    </a:lnTo>
                    <a:lnTo>
                      <a:pt x="76" y="255"/>
                    </a:lnTo>
                    <a:lnTo>
                      <a:pt x="162" y="255"/>
                    </a:lnTo>
                    <a:lnTo>
                      <a:pt x="182" y="237"/>
                    </a:lnTo>
                    <a:lnTo>
                      <a:pt x="203" y="191"/>
                    </a:lnTo>
                    <a:lnTo>
                      <a:pt x="253" y="19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BF7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grpSp>
            <p:nvGrpSpPr>
              <p:cNvPr id="22542" name="Group 29">
                <a:extLst>
                  <a:ext uri="{FF2B5EF4-FFF2-40B4-BE49-F238E27FC236}">
                    <a16:creationId xmlns:a16="http://schemas.microsoft.com/office/drawing/2014/main" id="{223C5076-58D6-9942-95B3-89E5A6929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5" y="2461"/>
                <a:ext cx="261" cy="76"/>
                <a:chOff x="535" y="2461"/>
                <a:chExt cx="261" cy="76"/>
              </a:xfrm>
            </p:grpSpPr>
            <p:sp>
              <p:nvSpPr>
                <p:cNvPr id="22553" name="Freeform 27">
                  <a:extLst>
                    <a:ext uri="{FF2B5EF4-FFF2-40B4-BE49-F238E27FC236}">
                      <a16:creationId xmlns:a16="http://schemas.microsoft.com/office/drawing/2014/main" id="{093BDC4E-8CE3-4148-8722-86FC7FF57E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5" y="2461"/>
                  <a:ext cx="242" cy="76"/>
                </a:xfrm>
                <a:custGeom>
                  <a:avLst/>
                  <a:gdLst>
                    <a:gd name="T0" fmla="*/ 0 w 725"/>
                    <a:gd name="T1" fmla="*/ 0 h 229"/>
                    <a:gd name="T2" fmla="*/ 0 w 725"/>
                    <a:gd name="T3" fmla="*/ 0 h 229"/>
                    <a:gd name="T4" fmla="*/ 0 w 725"/>
                    <a:gd name="T5" fmla="*/ 0 h 229"/>
                    <a:gd name="T6" fmla="*/ 0 w 725"/>
                    <a:gd name="T7" fmla="*/ 0 h 229"/>
                    <a:gd name="T8" fmla="*/ 0 w 725"/>
                    <a:gd name="T9" fmla="*/ 0 h 229"/>
                    <a:gd name="T10" fmla="*/ 0 w 725"/>
                    <a:gd name="T11" fmla="*/ 0 h 229"/>
                    <a:gd name="T12" fmla="*/ 0 w 725"/>
                    <a:gd name="T13" fmla="*/ 0 h 229"/>
                    <a:gd name="T14" fmla="*/ 0 w 725"/>
                    <a:gd name="T15" fmla="*/ 0 h 229"/>
                    <a:gd name="T16" fmla="*/ 0 w 725"/>
                    <a:gd name="T17" fmla="*/ 0 h 22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25" h="229">
                      <a:moveTo>
                        <a:pt x="0" y="119"/>
                      </a:moveTo>
                      <a:lnTo>
                        <a:pt x="63" y="0"/>
                      </a:lnTo>
                      <a:lnTo>
                        <a:pt x="725" y="0"/>
                      </a:lnTo>
                      <a:lnTo>
                        <a:pt x="719" y="9"/>
                      </a:lnTo>
                      <a:lnTo>
                        <a:pt x="70" y="9"/>
                      </a:lnTo>
                      <a:lnTo>
                        <a:pt x="12" y="119"/>
                      </a:lnTo>
                      <a:lnTo>
                        <a:pt x="69" y="221"/>
                      </a:lnTo>
                      <a:lnTo>
                        <a:pt x="58" y="229"/>
                      </a:lnTo>
                      <a:lnTo>
                        <a:pt x="0" y="119"/>
                      </a:lnTo>
                      <a:close/>
                    </a:path>
                  </a:pathLst>
                </a:custGeom>
                <a:solidFill>
                  <a:srgbClr val="BF7F3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2554" name="Freeform 28">
                  <a:extLst>
                    <a:ext uri="{FF2B5EF4-FFF2-40B4-BE49-F238E27FC236}">
                      <a16:creationId xmlns:a16="http://schemas.microsoft.com/office/drawing/2014/main" id="{96AF72D9-333D-914A-8AE2-8A2ED84AAC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" y="2461"/>
                  <a:ext cx="242" cy="76"/>
                </a:xfrm>
                <a:custGeom>
                  <a:avLst/>
                  <a:gdLst>
                    <a:gd name="T0" fmla="*/ 0 w 725"/>
                    <a:gd name="T1" fmla="*/ 0 h 228"/>
                    <a:gd name="T2" fmla="*/ 0 w 725"/>
                    <a:gd name="T3" fmla="*/ 0 h 228"/>
                    <a:gd name="T4" fmla="*/ 0 w 725"/>
                    <a:gd name="T5" fmla="*/ 0 h 228"/>
                    <a:gd name="T6" fmla="*/ 0 w 725"/>
                    <a:gd name="T7" fmla="*/ 0 h 228"/>
                    <a:gd name="T8" fmla="*/ 0 w 725"/>
                    <a:gd name="T9" fmla="*/ 0 h 228"/>
                    <a:gd name="T10" fmla="*/ 0 w 725"/>
                    <a:gd name="T11" fmla="*/ 0 h 228"/>
                    <a:gd name="T12" fmla="*/ 0 w 725"/>
                    <a:gd name="T13" fmla="*/ 0 h 228"/>
                    <a:gd name="T14" fmla="*/ 0 w 725"/>
                    <a:gd name="T15" fmla="*/ 0 h 228"/>
                    <a:gd name="T16" fmla="*/ 0 w 725"/>
                    <a:gd name="T17" fmla="*/ 0 h 22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25" h="228">
                      <a:moveTo>
                        <a:pt x="725" y="109"/>
                      </a:moveTo>
                      <a:lnTo>
                        <a:pt x="662" y="228"/>
                      </a:lnTo>
                      <a:lnTo>
                        <a:pt x="0" y="228"/>
                      </a:lnTo>
                      <a:lnTo>
                        <a:pt x="6" y="220"/>
                      </a:lnTo>
                      <a:lnTo>
                        <a:pt x="655" y="220"/>
                      </a:lnTo>
                      <a:lnTo>
                        <a:pt x="713" y="109"/>
                      </a:lnTo>
                      <a:lnTo>
                        <a:pt x="656" y="7"/>
                      </a:lnTo>
                      <a:lnTo>
                        <a:pt x="667" y="0"/>
                      </a:lnTo>
                      <a:lnTo>
                        <a:pt x="725" y="109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</p:grpSp>
          <p:sp>
            <p:nvSpPr>
              <p:cNvPr id="22543" name="Rectangle 30">
                <a:extLst>
                  <a:ext uri="{FF2B5EF4-FFF2-40B4-BE49-F238E27FC236}">
                    <a16:creationId xmlns:a16="http://schemas.microsoft.com/office/drawing/2014/main" id="{BC203230-C3C6-3F4A-B959-6B1EA7A86B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" y="2450"/>
                <a:ext cx="291" cy="3"/>
              </a:xfrm>
              <a:prstGeom prst="rect">
                <a:avLst/>
              </a:prstGeom>
              <a:solidFill>
                <a:srgbClr val="FF9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en-US" altLang="zh-CN"/>
              </a:p>
            </p:txBody>
          </p:sp>
          <p:grpSp>
            <p:nvGrpSpPr>
              <p:cNvPr id="22544" name="Group 40">
                <a:extLst>
                  <a:ext uri="{FF2B5EF4-FFF2-40B4-BE49-F238E27FC236}">
                    <a16:creationId xmlns:a16="http://schemas.microsoft.com/office/drawing/2014/main" id="{A1410481-4ECC-9441-9ABA-D3435360E6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" y="2547"/>
                <a:ext cx="292" cy="471"/>
                <a:chOff x="514" y="2547"/>
                <a:chExt cx="292" cy="471"/>
              </a:xfrm>
            </p:grpSpPr>
            <p:sp>
              <p:nvSpPr>
                <p:cNvPr id="22545" name="Freeform 32">
                  <a:extLst>
                    <a:ext uri="{FF2B5EF4-FFF2-40B4-BE49-F238E27FC236}">
                      <a16:creationId xmlns:a16="http://schemas.microsoft.com/office/drawing/2014/main" id="{4CC39F86-A705-084A-8023-3FFD74530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47" y="2639"/>
                  <a:ext cx="7" cy="363"/>
                </a:xfrm>
                <a:custGeom>
                  <a:avLst/>
                  <a:gdLst>
                    <a:gd name="T0" fmla="*/ 0 w 22"/>
                    <a:gd name="T1" fmla="*/ 0 h 1089"/>
                    <a:gd name="T2" fmla="*/ 0 w 22"/>
                    <a:gd name="T3" fmla="*/ 0 h 1089"/>
                    <a:gd name="T4" fmla="*/ 0 w 22"/>
                    <a:gd name="T5" fmla="*/ 0 h 1089"/>
                    <a:gd name="T6" fmla="*/ 0 w 22"/>
                    <a:gd name="T7" fmla="*/ 0 h 1089"/>
                    <a:gd name="T8" fmla="*/ 0 w 22"/>
                    <a:gd name="T9" fmla="*/ 0 h 108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2" h="1089">
                      <a:moveTo>
                        <a:pt x="22" y="0"/>
                      </a:moveTo>
                      <a:lnTo>
                        <a:pt x="21" y="1089"/>
                      </a:lnTo>
                      <a:lnTo>
                        <a:pt x="2" y="1072"/>
                      </a:lnTo>
                      <a:lnTo>
                        <a:pt x="0" y="34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sp>
              <p:nvSpPr>
                <p:cNvPr id="22546" name="Freeform 33">
                  <a:extLst>
                    <a:ext uri="{FF2B5EF4-FFF2-40B4-BE49-F238E27FC236}">
                      <a16:creationId xmlns:a16="http://schemas.microsoft.com/office/drawing/2014/main" id="{662F16BF-7DB8-DA4D-B560-058B445F6D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9" y="2649"/>
                  <a:ext cx="6" cy="354"/>
                </a:xfrm>
                <a:custGeom>
                  <a:avLst/>
                  <a:gdLst>
                    <a:gd name="T0" fmla="*/ 0 w 20"/>
                    <a:gd name="T1" fmla="*/ 0 h 1062"/>
                    <a:gd name="T2" fmla="*/ 0 w 20"/>
                    <a:gd name="T3" fmla="*/ 0 h 1062"/>
                    <a:gd name="T4" fmla="*/ 0 w 20"/>
                    <a:gd name="T5" fmla="*/ 0 h 1062"/>
                    <a:gd name="T6" fmla="*/ 0 w 20"/>
                    <a:gd name="T7" fmla="*/ 0 h 1062"/>
                    <a:gd name="T8" fmla="*/ 0 w 20"/>
                    <a:gd name="T9" fmla="*/ 0 h 10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0" h="1062">
                      <a:moveTo>
                        <a:pt x="17" y="0"/>
                      </a:moveTo>
                      <a:lnTo>
                        <a:pt x="20" y="1044"/>
                      </a:lnTo>
                      <a:lnTo>
                        <a:pt x="2" y="1062"/>
                      </a:lnTo>
                      <a:lnTo>
                        <a:pt x="0" y="86"/>
                      </a:lnTo>
                      <a:lnTo>
                        <a:pt x="17" y="0"/>
                      </a:lnTo>
                      <a:close/>
                    </a:path>
                  </a:pathLst>
                </a:custGeom>
                <a:solidFill>
                  <a:srgbClr val="FF9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CN"/>
                </a:p>
              </p:txBody>
            </p:sp>
            <p:grpSp>
              <p:nvGrpSpPr>
                <p:cNvPr id="22547" name="Group 39">
                  <a:extLst>
                    <a:ext uri="{FF2B5EF4-FFF2-40B4-BE49-F238E27FC236}">
                      <a16:creationId xmlns:a16="http://schemas.microsoft.com/office/drawing/2014/main" id="{F5F62A23-B69F-DD4F-A1F1-B53C8823565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4" y="2547"/>
                  <a:ext cx="292" cy="471"/>
                  <a:chOff x="514" y="2547"/>
                  <a:chExt cx="292" cy="471"/>
                </a:xfrm>
              </p:grpSpPr>
              <p:sp>
                <p:nvSpPr>
                  <p:cNvPr id="22548" name="Rectangle 34">
                    <a:extLst>
                      <a:ext uri="{FF2B5EF4-FFF2-40B4-BE49-F238E27FC236}">
                        <a16:creationId xmlns:a16="http://schemas.microsoft.com/office/drawing/2014/main" id="{17CA3C7D-FDA2-B44F-89A8-B415F25EEF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14" y="2547"/>
                    <a:ext cx="292" cy="9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zh-CN"/>
                  </a:p>
                </p:txBody>
              </p:sp>
              <p:sp>
                <p:nvSpPr>
                  <p:cNvPr id="22549" name="Rectangle 35">
                    <a:extLst>
                      <a:ext uri="{FF2B5EF4-FFF2-40B4-BE49-F238E27FC236}">
                        <a16:creationId xmlns:a16="http://schemas.microsoft.com/office/drawing/2014/main" id="{CB504341-7DBF-834F-ABFA-2BA9D45F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74" y="2591"/>
                    <a:ext cx="178" cy="8"/>
                  </a:xfrm>
                  <a:prstGeom prst="rect">
                    <a:avLst/>
                  </a:pr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MS PGothic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zh-CN"/>
                  </a:p>
                </p:txBody>
              </p:sp>
              <p:sp>
                <p:nvSpPr>
                  <p:cNvPr id="22550" name="Freeform 36">
                    <a:extLst>
                      <a:ext uri="{FF2B5EF4-FFF2-40B4-BE49-F238E27FC236}">
                        <a16:creationId xmlns:a16="http://schemas.microsoft.com/office/drawing/2014/main" id="{949538F5-DB13-EC42-B8A8-11588C8EA43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2" y="2649"/>
                    <a:ext cx="22" cy="369"/>
                  </a:xfrm>
                  <a:custGeom>
                    <a:avLst/>
                    <a:gdLst>
                      <a:gd name="T0" fmla="*/ 0 w 67"/>
                      <a:gd name="T1" fmla="*/ 0 h 1105"/>
                      <a:gd name="T2" fmla="*/ 0 w 67"/>
                      <a:gd name="T3" fmla="*/ 0 h 1105"/>
                      <a:gd name="T4" fmla="*/ 0 w 67"/>
                      <a:gd name="T5" fmla="*/ 0 h 1105"/>
                      <a:gd name="T6" fmla="*/ 0 w 67"/>
                      <a:gd name="T7" fmla="*/ 0 h 1105"/>
                      <a:gd name="T8" fmla="*/ 0 w 67"/>
                      <a:gd name="T9" fmla="*/ 1 h 1105"/>
                      <a:gd name="T10" fmla="*/ 0 w 67"/>
                      <a:gd name="T11" fmla="*/ 0 h 1105"/>
                      <a:gd name="T12" fmla="*/ 0 w 67"/>
                      <a:gd name="T13" fmla="*/ 0 h 110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67" h="1105">
                        <a:moveTo>
                          <a:pt x="67" y="0"/>
                        </a:moveTo>
                        <a:lnTo>
                          <a:pt x="51" y="72"/>
                        </a:lnTo>
                        <a:lnTo>
                          <a:pt x="25" y="134"/>
                        </a:lnTo>
                        <a:lnTo>
                          <a:pt x="25" y="1085"/>
                        </a:lnTo>
                        <a:lnTo>
                          <a:pt x="5" y="1105"/>
                        </a:lnTo>
                        <a:lnTo>
                          <a:pt x="0" y="116"/>
                        </a:lnTo>
                        <a:lnTo>
                          <a:pt x="67" y="0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  <p:sp>
                <p:nvSpPr>
                  <p:cNvPr id="22551" name="Freeform 37">
                    <a:extLst>
                      <a:ext uri="{FF2B5EF4-FFF2-40B4-BE49-F238E27FC236}">
                        <a16:creationId xmlns:a16="http://schemas.microsoft.com/office/drawing/2014/main" id="{81BC51AC-576A-314F-9990-2DE5FE47AFB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6" y="2636"/>
                    <a:ext cx="156" cy="55"/>
                  </a:xfrm>
                  <a:custGeom>
                    <a:avLst/>
                    <a:gdLst>
                      <a:gd name="T0" fmla="*/ 0 w 467"/>
                      <a:gd name="T1" fmla="*/ 0 h 166"/>
                      <a:gd name="T2" fmla="*/ 0 w 467"/>
                      <a:gd name="T3" fmla="*/ 0 h 166"/>
                      <a:gd name="T4" fmla="*/ 0 w 467"/>
                      <a:gd name="T5" fmla="*/ 0 h 166"/>
                      <a:gd name="T6" fmla="*/ 0 w 467"/>
                      <a:gd name="T7" fmla="*/ 0 h 166"/>
                      <a:gd name="T8" fmla="*/ 0 w 467"/>
                      <a:gd name="T9" fmla="*/ 0 h 166"/>
                      <a:gd name="T10" fmla="*/ 0 w 467"/>
                      <a:gd name="T11" fmla="*/ 0 h 166"/>
                      <a:gd name="T12" fmla="*/ 0 w 467"/>
                      <a:gd name="T13" fmla="*/ 0 h 166"/>
                      <a:gd name="T14" fmla="*/ 0 w 467"/>
                      <a:gd name="T15" fmla="*/ 0 h 166"/>
                      <a:gd name="T16" fmla="*/ 0 w 467"/>
                      <a:gd name="T17" fmla="*/ 0 h 166"/>
                      <a:gd name="T18" fmla="*/ 0 w 467"/>
                      <a:gd name="T19" fmla="*/ 0 h 166"/>
                      <a:gd name="T20" fmla="*/ 0 w 467"/>
                      <a:gd name="T21" fmla="*/ 0 h 16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467" h="166">
                        <a:moveTo>
                          <a:pt x="79" y="166"/>
                        </a:moveTo>
                        <a:lnTo>
                          <a:pt x="48" y="129"/>
                        </a:lnTo>
                        <a:lnTo>
                          <a:pt x="48" y="19"/>
                        </a:lnTo>
                        <a:lnTo>
                          <a:pt x="0" y="19"/>
                        </a:lnTo>
                        <a:lnTo>
                          <a:pt x="0" y="0"/>
                        </a:lnTo>
                        <a:lnTo>
                          <a:pt x="467" y="0"/>
                        </a:lnTo>
                        <a:lnTo>
                          <a:pt x="455" y="19"/>
                        </a:lnTo>
                        <a:lnTo>
                          <a:pt x="203" y="19"/>
                        </a:lnTo>
                        <a:lnTo>
                          <a:pt x="182" y="50"/>
                        </a:lnTo>
                        <a:lnTo>
                          <a:pt x="88" y="50"/>
                        </a:lnTo>
                        <a:lnTo>
                          <a:pt x="79" y="166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  <p:sp>
                <p:nvSpPr>
                  <p:cNvPr id="22552" name="Freeform 38">
                    <a:extLst>
                      <a:ext uri="{FF2B5EF4-FFF2-40B4-BE49-F238E27FC236}">
                        <a16:creationId xmlns:a16="http://schemas.microsoft.com/office/drawing/2014/main" id="{CD467550-DD2F-1548-8986-5E565760E42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" y="2565"/>
                    <a:ext cx="230" cy="8"/>
                  </a:xfrm>
                  <a:custGeom>
                    <a:avLst/>
                    <a:gdLst>
                      <a:gd name="T0" fmla="*/ 0 w 690"/>
                      <a:gd name="T1" fmla="*/ 0 h 23"/>
                      <a:gd name="T2" fmla="*/ 0 w 690"/>
                      <a:gd name="T3" fmla="*/ 0 h 23"/>
                      <a:gd name="T4" fmla="*/ 0 w 690"/>
                      <a:gd name="T5" fmla="*/ 0 h 23"/>
                      <a:gd name="T6" fmla="*/ 0 w 690"/>
                      <a:gd name="T7" fmla="*/ 0 h 23"/>
                      <a:gd name="T8" fmla="*/ 0 w 690"/>
                      <a:gd name="T9" fmla="*/ 0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90" h="23">
                        <a:moveTo>
                          <a:pt x="0" y="2"/>
                        </a:moveTo>
                        <a:lnTo>
                          <a:pt x="690" y="0"/>
                        </a:lnTo>
                        <a:lnTo>
                          <a:pt x="683" y="22"/>
                        </a:lnTo>
                        <a:lnTo>
                          <a:pt x="6" y="23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BF7F3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CN"/>
                  </a:p>
                </p:txBody>
              </p:sp>
            </p:grpSp>
          </p:grpSp>
        </p:grpSp>
        <p:sp>
          <p:nvSpPr>
            <p:cNvPr id="75800" name="Text Box 24">
              <a:extLst>
                <a:ext uri="{FF2B5EF4-FFF2-40B4-BE49-F238E27FC236}">
                  <a16:creationId xmlns:a16="http://schemas.microsoft.com/office/drawing/2014/main" id="{5156BE72-7360-3B4C-B0EC-2AF6D1591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6" y="2304"/>
              <a:ext cx="1536" cy="2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每步迭代须计算</a:t>
              </a:r>
              <a:endParaRPr lang="en-US" altLang="zh-CN" b="1">
                <a:ea typeface="宋体" panose="02010600030101010101" pitchFamily="2" charset="-122"/>
              </a:endParaRPr>
            </a:p>
          </p:txBody>
        </p:sp>
        <p:graphicFrame>
          <p:nvGraphicFramePr>
            <p:cNvPr id="22539" name="Object 44">
              <a:extLst>
                <a:ext uri="{FF2B5EF4-FFF2-40B4-BE49-F238E27FC236}">
                  <a16:creationId xmlns:a16="http://schemas.microsoft.com/office/drawing/2014/main" id="{35FE825A-4330-AC4B-97B0-51051FF49B2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96" y="2256"/>
            <a:ext cx="2429" cy="4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60" name="Equation" r:id="rId13" imgW="36868100" imgH="9067800" progId="Equation.3">
                    <p:embed/>
                  </p:oleObj>
                </mc:Choice>
                <mc:Fallback>
                  <p:oleObj name="Equation" r:id="rId13" imgW="36868100" imgH="9067800" progId="Equation.3">
                    <p:embed/>
                    <p:pic>
                      <p:nvPicPr>
                        <p:cNvPr id="22539" name="Object 44">
                          <a:extLst>
                            <a:ext uri="{FF2B5EF4-FFF2-40B4-BE49-F238E27FC236}">
                              <a16:creationId xmlns:a16="http://schemas.microsoft.com/office/drawing/2014/main" id="{35FE825A-4330-AC4B-97B0-51051FF49B2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2256"/>
                          <a:ext cx="2429" cy="4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40875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579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58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85B3FEE9-837D-9548-B234-B76A38044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sp>
        <p:nvSpPr>
          <p:cNvPr id="76804" name="Text Box 4">
            <a:extLst>
              <a:ext uri="{FF2B5EF4-FFF2-40B4-BE49-F238E27FC236}">
                <a16:creationId xmlns:a16="http://schemas.microsoft.com/office/drawing/2014/main" id="{F8B014A1-B974-A344-8017-D45E25019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81000"/>
            <a:ext cx="236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kumimoji="1" lang="en-US" altLang="zh-CN" b="1">
                <a:solidFill>
                  <a:schemeClr val="accent2"/>
                </a:solidFill>
                <a:latin typeface="楷体_GB2312" charset="0"/>
                <a:sym typeface="Wingdings" pitchFamily="2" charset="2"/>
              </a:rPr>
              <a:t> </a:t>
            </a:r>
            <a:r>
              <a:rPr kumimoji="1" lang="zh-CN" altLang="en-US" b="1"/>
              <a:t>计算</a:t>
            </a:r>
            <a:r>
              <a:rPr kumimoji="1" lang="en-US" altLang="zh-CN" b="1"/>
              <a:t> </a:t>
            </a:r>
            <a:r>
              <a:rPr kumimoji="1" lang="en-US" altLang="zh-CN" b="1" i="1"/>
              <a:t>r </a:t>
            </a:r>
            <a:r>
              <a:rPr kumimoji="1" lang="zh-CN" altLang="en-US" b="1"/>
              <a:t>和</a:t>
            </a:r>
            <a:r>
              <a:rPr kumimoji="1" lang="en-US" altLang="zh-CN" b="1"/>
              <a:t> </a:t>
            </a:r>
            <a:r>
              <a:rPr kumimoji="1" lang="en-US" altLang="zh-CN" b="1" i="1"/>
              <a:t>s </a:t>
            </a:r>
            <a:r>
              <a:rPr kumimoji="1" lang="zh-CN" altLang="en-US" b="1"/>
              <a:t>：</a:t>
            </a:r>
            <a:endParaRPr kumimoji="1" lang="en-US" altLang="zh-CN" b="1"/>
          </a:p>
        </p:txBody>
      </p:sp>
      <p:graphicFrame>
        <p:nvGraphicFramePr>
          <p:cNvPr id="76806" name="Object 6">
            <a:extLst>
              <a:ext uri="{FF2B5EF4-FFF2-40B4-BE49-F238E27FC236}">
                <a16:creationId xmlns:a16="http://schemas.microsoft.com/office/drawing/2014/main" id="{29AD915F-C096-2F4E-901F-DE441EA9D7F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914400"/>
          <a:ext cx="54340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1" name="Equation" r:id="rId7" imgW="78994000" imgH="5562600" progId="Equation.3">
                  <p:embed/>
                </p:oleObj>
              </mc:Choice>
              <mc:Fallback>
                <p:oleObj name="Equation" r:id="rId7" imgW="78994000" imgH="5562600" progId="Equation.3">
                  <p:embed/>
                  <p:pic>
                    <p:nvPicPr>
                      <p:cNvPr id="76806" name="Object 6">
                        <a:extLst>
                          <a:ext uri="{FF2B5EF4-FFF2-40B4-BE49-F238E27FC236}">
                            <a16:creationId xmlns:a16="http://schemas.microsoft.com/office/drawing/2014/main" id="{29AD915F-C096-2F4E-901F-DE441EA9D7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914400"/>
                        <a:ext cx="54340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7" name="Object 7">
            <a:extLst>
              <a:ext uri="{FF2B5EF4-FFF2-40B4-BE49-F238E27FC236}">
                <a16:creationId xmlns:a16="http://schemas.microsoft.com/office/drawing/2014/main" id="{596A0063-49D2-6941-8CAB-48DCA385FA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1447800"/>
          <a:ext cx="7772400" cy="130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2" name="Equation" r:id="rId9" imgW="114401600" imgH="16675100" progId="Equation.3">
                  <p:embed/>
                </p:oleObj>
              </mc:Choice>
              <mc:Fallback>
                <p:oleObj name="Equation" r:id="rId9" imgW="114401600" imgH="16675100" progId="Equation.3">
                  <p:embed/>
                  <p:pic>
                    <p:nvPicPr>
                      <p:cNvPr id="76807" name="Object 7">
                        <a:extLst>
                          <a:ext uri="{FF2B5EF4-FFF2-40B4-BE49-F238E27FC236}">
                            <a16:creationId xmlns:a16="http://schemas.microsoft.com/office/drawing/2014/main" id="{596A0063-49D2-6941-8CAB-48DCA385FA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447800"/>
                        <a:ext cx="7772400" cy="1304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6810" name="Group 10">
            <a:extLst>
              <a:ext uri="{FF2B5EF4-FFF2-40B4-BE49-F238E27FC236}">
                <a16:creationId xmlns:a16="http://schemas.microsoft.com/office/drawing/2014/main" id="{98725408-EC38-C24B-981E-EEE020F2BCB2}"/>
              </a:ext>
            </a:extLst>
          </p:cNvPr>
          <p:cNvGrpSpPr>
            <a:grpSpLocks/>
          </p:cNvGrpSpPr>
          <p:nvPr/>
        </p:nvGrpSpPr>
        <p:grpSpPr bwMode="auto">
          <a:xfrm>
            <a:off x="1295400" y="1295400"/>
            <a:ext cx="228600" cy="990600"/>
            <a:chOff x="816" y="816"/>
            <a:chExt cx="144" cy="624"/>
          </a:xfrm>
        </p:grpSpPr>
        <p:sp>
          <p:nvSpPr>
            <p:cNvPr id="76808" name="Line 8">
              <a:extLst>
                <a:ext uri="{FF2B5EF4-FFF2-40B4-BE49-F238E27FC236}">
                  <a16:creationId xmlns:a16="http://schemas.microsoft.com/office/drawing/2014/main" id="{A65E0292-DA50-B640-805B-FD9555AEB5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816"/>
              <a:ext cx="144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09" name="Line 9">
              <a:extLst>
                <a:ext uri="{FF2B5EF4-FFF2-40B4-BE49-F238E27FC236}">
                  <a16:creationId xmlns:a16="http://schemas.microsoft.com/office/drawing/2014/main" id="{EA7DF320-F087-DB4D-B458-F91A1A4766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1440"/>
              <a:ext cx="144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3" name="Group 13">
            <a:extLst>
              <a:ext uri="{FF2B5EF4-FFF2-40B4-BE49-F238E27FC236}">
                <a16:creationId xmlns:a16="http://schemas.microsoft.com/office/drawing/2014/main" id="{6B872FB0-2A83-0D41-9DA2-8617DDBB01E0}"/>
              </a:ext>
            </a:extLst>
          </p:cNvPr>
          <p:cNvGrpSpPr>
            <a:grpSpLocks/>
          </p:cNvGrpSpPr>
          <p:nvPr/>
        </p:nvGrpSpPr>
        <p:grpSpPr bwMode="auto">
          <a:xfrm>
            <a:off x="1981200" y="1295400"/>
            <a:ext cx="914400" cy="990600"/>
            <a:chOff x="1248" y="816"/>
            <a:chExt cx="576" cy="624"/>
          </a:xfrm>
        </p:grpSpPr>
        <p:sp>
          <p:nvSpPr>
            <p:cNvPr id="76811" name="Line 11">
              <a:extLst>
                <a:ext uri="{FF2B5EF4-FFF2-40B4-BE49-F238E27FC236}">
                  <a16:creationId xmlns:a16="http://schemas.microsoft.com/office/drawing/2014/main" id="{5AC5FA49-0924-1147-8B46-3A7A7E67B7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816"/>
              <a:ext cx="144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2" name="Line 12">
              <a:extLst>
                <a:ext uri="{FF2B5EF4-FFF2-40B4-BE49-F238E27FC236}">
                  <a16:creationId xmlns:a16="http://schemas.microsoft.com/office/drawing/2014/main" id="{83F9D548-A62E-8B49-A7B6-6E9D951E61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8" y="1440"/>
              <a:ext cx="576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6" name="Group 16">
            <a:extLst>
              <a:ext uri="{FF2B5EF4-FFF2-40B4-BE49-F238E27FC236}">
                <a16:creationId xmlns:a16="http://schemas.microsoft.com/office/drawing/2014/main" id="{D5A32767-08A0-FC47-A1BE-CFF4021AF273}"/>
              </a:ext>
            </a:extLst>
          </p:cNvPr>
          <p:cNvGrpSpPr>
            <a:grpSpLocks/>
          </p:cNvGrpSpPr>
          <p:nvPr/>
        </p:nvGrpSpPr>
        <p:grpSpPr bwMode="auto">
          <a:xfrm>
            <a:off x="2819400" y="1295400"/>
            <a:ext cx="2057400" cy="990600"/>
            <a:chOff x="1776" y="816"/>
            <a:chExt cx="1296" cy="624"/>
          </a:xfrm>
        </p:grpSpPr>
        <p:sp>
          <p:nvSpPr>
            <p:cNvPr id="76814" name="Line 14">
              <a:extLst>
                <a:ext uri="{FF2B5EF4-FFF2-40B4-BE49-F238E27FC236}">
                  <a16:creationId xmlns:a16="http://schemas.microsoft.com/office/drawing/2014/main" id="{31A00B62-2D5E-8447-96AB-F739D88B4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76" y="816"/>
              <a:ext cx="144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5" name="Line 15">
              <a:extLst>
                <a:ext uri="{FF2B5EF4-FFF2-40B4-BE49-F238E27FC236}">
                  <a16:creationId xmlns:a16="http://schemas.microsoft.com/office/drawing/2014/main" id="{D1472034-0A78-D04D-940D-69A1E4A47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" y="1440"/>
              <a:ext cx="816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19" name="Group 19">
            <a:extLst>
              <a:ext uri="{FF2B5EF4-FFF2-40B4-BE49-F238E27FC236}">
                <a16:creationId xmlns:a16="http://schemas.microsoft.com/office/drawing/2014/main" id="{E28D45F3-B372-124F-93F0-C988E3B0FD24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1295400"/>
            <a:ext cx="3886200" cy="990600"/>
            <a:chOff x="2592" y="816"/>
            <a:chExt cx="2448" cy="624"/>
          </a:xfrm>
        </p:grpSpPr>
        <p:sp>
          <p:nvSpPr>
            <p:cNvPr id="76817" name="Line 17">
              <a:extLst>
                <a:ext uri="{FF2B5EF4-FFF2-40B4-BE49-F238E27FC236}">
                  <a16:creationId xmlns:a16="http://schemas.microsoft.com/office/drawing/2014/main" id="{5707F360-670E-ED44-9850-D67C3C40C1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816"/>
              <a:ext cx="240" cy="0"/>
            </a:xfrm>
            <a:prstGeom prst="line">
              <a:avLst/>
            </a:prstGeom>
            <a:noFill/>
            <a:ln w="254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18" name="Line 18">
              <a:extLst>
                <a:ext uri="{FF2B5EF4-FFF2-40B4-BE49-F238E27FC236}">
                  <a16:creationId xmlns:a16="http://schemas.microsoft.com/office/drawing/2014/main" id="{324ABDE3-A995-044F-93E7-B09C9BD44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440"/>
              <a:ext cx="1200" cy="0"/>
            </a:xfrm>
            <a:prstGeom prst="line">
              <a:avLst/>
            </a:prstGeom>
            <a:noFill/>
            <a:ln w="25400">
              <a:solidFill>
                <a:srgbClr val="CC99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22" name="Group 22">
            <a:extLst>
              <a:ext uri="{FF2B5EF4-FFF2-40B4-BE49-F238E27FC236}">
                <a16:creationId xmlns:a16="http://schemas.microsoft.com/office/drawing/2014/main" id="{48B475D2-B10F-3E44-B856-8C41A6FCC794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1295400"/>
            <a:ext cx="3733800" cy="1447800"/>
            <a:chOff x="1008" y="816"/>
            <a:chExt cx="2352" cy="912"/>
          </a:xfrm>
        </p:grpSpPr>
        <p:sp>
          <p:nvSpPr>
            <p:cNvPr id="76823" name="Line 23">
              <a:extLst>
                <a:ext uri="{FF2B5EF4-FFF2-40B4-BE49-F238E27FC236}">
                  <a16:creationId xmlns:a16="http://schemas.microsoft.com/office/drawing/2014/main" id="{14D0F566-7DBB-164F-8635-726DA274A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0" y="816"/>
              <a:ext cx="240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24" name="Line 24">
              <a:extLst>
                <a:ext uri="{FF2B5EF4-FFF2-40B4-BE49-F238E27FC236}">
                  <a16:creationId xmlns:a16="http://schemas.microsoft.com/office/drawing/2014/main" id="{A3044904-CB41-2E4B-9EE8-E26144FCB2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728"/>
              <a:ext cx="1056" cy="0"/>
            </a:xfrm>
            <a:prstGeom prst="line">
              <a:avLst/>
            </a:prstGeom>
            <a:noFill/>
            <a:ln w="254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6827" name="Group 27">
            <a:extLst>
              <a:ext uri="{FF2B5EF4-FFF2-40B4-BE49-F238E27FC236}">
                <a16:creationId xmlns:a16="http://schemas.microsoft.com/office/drawing/2014/main" id="{76C5F818-D331-704B-AB16-DF2CCE6D0A1A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295400"/>
            <a:ext cx="2286000" cy="1447800"/>
            <a:chOff x="2304" y="816"/>
            <a:chExt cx="1440" cy="912"/>
          </a:xfrm>
        </p:grpSpPr>
        <p:sp>
          <p:nvSpPr>
            <p:cNvPr id="76825" name="Line 25">
              <a:extLst>
                <a:ext uri="{FF2B5EF4-FFF2-40B4-BE49-F238E27FC236}">
                  <a16:creationId xmlns:a16="http://schemas.microsoft.com/office/drawing/2014/main" id="{7D2BF532-7DCE-F44B-86CB-62B45AFF67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816"/>
              <a:ext cx="192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6826" name="Line 26">
              <a:extLst>
                <a:ext uri="{FF2B5EF4-FFF2-40B4-BE49-F238E27FC236}">
                  <a16:creationId xmlns:a16="http://schemas.microsoft.com/office/drawing/2014/main" id="{ADB31CC7-8E91-DD48-8F7E-DE04F9F5B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04" y="1728"/>
              <a:ext cx="624" cy="0"/>
            </a:xfrm>
            <a:prstGeom prst="line">
              <a:avLst/>
            </a:prstGeom>
            <a:noFill/>
            <a:ln w="254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aphicFrame>
        <p:nvGraphicFramePr>
          <p:cNvPr id="76829" name="Object 29">
            <a:extLst>
              <a:ext uri="{FF2B5EF4-FFF2-40B4-BE49-F238E27FC236}">
                <a16:creationId xmlns:a16="http://schemas.microsoft.com/office/drawing/2014/main" id="{4F6CFF0A-E02C-DA48-BAA4-B49110297C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048000"/>
          <a:ext cx="6324600" cy="2573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3" name="Equation" r:id="rId11" imgW="75196700" imgH="33934400" progId="Equation.3">
                  <p:embed/>
                </p:oleObj>
              </mc:Choice>
              <mc:Fallback>
                <p:oleObj name="Equation" r:id="rId11" imgW="75196700" imgH="33934400" progId="Equation.3">
                  <p:embed/>
                  <p:pic>
                    <p:nvPicPr>
                      <p:cNvPr id="76829" name="Object 29">
                        <a:extLst>
                          <a:ext uri="{FF2B5EF4-FFF2-40B4-BE49-F238E27FC236}">
                            <a16:creationId xmlns:a16="http://schemas.microsoft.com/office/drawing/2014/main" id="{4F6CFF0A-E02C-DA48-BAA4-B49110297C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048000"/>
                        <a:ext cx="6324600" cy="2573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31" name="AutoShape 31">
            <a:extLst>
              <a:ext uri="{FF2B5EF4-FFF2-40B4-BE49-F238E27FC236}">
                <a16:creationId xmlns:a16="http://schemas.microsoft.com/office/drawing/2014/main" id="{F4B90342-D78F-6244-A80F-8E33E2FE2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2971800"/>
            <a:ext cx="2590800" cy="685800"/>
          </a:xfrm>
          <a:prstGeom prst="wedgeEllipseCallout">
            <a:avLst>
              <a:gd name="adj1" fmla="val -84986"/>
              <a:gd name="adj2" fmla="val 215972"/>
            </a:avLst>
          </a:prstGeom>
          <a:gradFill rotWithShape="0">
            <a:gsLst>
              <a:gs pos="0">
                <a:srgbClr val="CCFFFF"/>
              </a:gs>
              <a:gs pos="100000">
                <a:schemeClr val="bg1"/>
              </a:gs>
            </a:gsLst>
            <a:lin ang="2700000" scaled="1"/>
          </a:gradFill>
          <a:ln w="9525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zh-CN" altLang="en-US" b="1"/>
              <a:t>可记为</a:t>
            </a:r>
            <a:r>
              <a:rPr lang="en-US" altLang="zh-CN" b="1">
                <a:ea typeface="宋体" panose="02010600030101010101" pitchFamily="2" charset="-122"/>
              </a:rPr>
              <a:t> </a:t>
            </a:r>
            <a:r>
              <a:rPr lang="en-US" altLang="zh-CN" b="1" i="1">
                <a:solidFill>
                  <a:schemeClr val="accent2"/>
                </a:solidFill>
                <a:ea typeface="宋体" panose="02010600030101010101" pitchFamily="2" charset="-122"/>
              </a:rPr>
              <a:t>b</a:t>
            </a:r>
            <a:r>
              <a:rPr lang="en-US" altLang="zh-CN" b="1" i="1" baseline="-25000">
                <a:solidFill>
                  <a:schemeClr val="accent2"/>
                </a:solidFill>
                <a:ea typeface="宋体" panose="02010600030101010101" pitchFamily="2" charset="-122"/>
              </a:rPr>
              <a:t>n</a:t>
            </a:r>
            <a:r>
              <a:rPr lang="en-US" altLang="zh-CN" b="1" baseline="-25000">
                <a:solidFill>
                  <a:schemeClr val="accent2"/>
                </a:solidFill>
                <a:ea typeface="宋体" panose="02010600030101010101" pitchFamily="2" charset="-122"/>
                <a:sym typeface="Symbol" pitchFamily="2" charset="2"/>
              </a:rPr>
              <a:t>1</a:t>
            </a:r>
            <a:endParaRPr lang="en-US" altLang="zh-CN" b="1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grpSp>
        <p:nvGrpSpPr>
          <p:cNvPr id="76836" name="Group 36">
            <a:extLst>
              <a:ext uri="{FF2B5EF4-FFF2-40B4-BE49-F238E27FC236}">
                <a16:creationId xmlns:a16="http://schemas.microsoft.com/office/drawing/2014/main" id="{9866BDD7-0BAE-154F-8101-6A4BD5F1C923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5791200"/>
            <a:ext cx="5745163" cy="457200"/>
            <a:chOff x="384" y="3622"/>
            <a:chExt cx="3619" cy="288"/>
          </a:xfrm>
        </p:grpSpPr>
        <p:graphicFrame>
          <p:nvGraphicFramePr>
            <p:cNvPr id="23567" name="Object 32">
              <a:extLst>
                <a:ext uri="{FF2B5EF4-FFF2-40B4-BE49-F238E27FC236}">
                  <a16:creationId xmlns:a16="http://schemas.microsoft.com/office/drawing/2014/main" id="{0E366991-6563-3F43-8845-D4034D9B93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64" y="3648"/>
            <a:ext cx="1674" cy="2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4" name="Equation" r:id="rId13" imgW="31597600" imgH="5270500" progId="Equation.3">
                    <p:embed/>
                  </p:oleObj>
                </mc:Choice>
                <mc:Fallback>
                  <p:oleObj name="Equation" r:id="rId13" imgW="31597600" imgH="5270500" progId="Equation.3">
                    <p:embed/>
                    <p:pic>
                      <p:nvPicPr>
                        <p:cNvPr id="23567" name="Object 32">
                          <a:extLst>
                            <a:ext uri="{FF2B5EF4-FFF2-40B4-BE49-F238E27FC236}">
                              <a16:creationId xmlns:a16="http://schemas.microsoft.com/office/drawing/2014/main" id="{0E366991-6563-3F43-8845-D4034D9B93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4" y="3648"/>
                          <a:ext cx="1674" cy="25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833" name="Text Box 33">
              <a:extLst>
                <a:ext uri="{FF2B5EF4-FFF2-40B4-BE49-F238E27FC236}">
                  <a16:creationId xmlns:a16="http://schemas.microsoft.com/office/drawing/2014/main" id="{70C45399-CBE9-F242-B5C7-AEA15E4102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622"/>
              <a:ext cx="27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/>
                <a:t>若令</a:t>
              </a:r>
              <a:r>
                <a:rPr lang="en-US" altLang="zh-CN" b="1"/>
                <a:t>                                    </a:t>
              </a:r>
              <a:r>
                <a:rPr lang="zh-CN" altLang="en-US" b="1"/>
                <a:t>，则</a:t>
              </a:r>
              <a:endParaRPr lang="en-US" altLang="zh-CN" b="1"/>
            </a:p>
          </p:txBody>
        </p:sp>
        <p:graphicFrame>
          <p:nvGraphicFramePr>
            <p:cNvPr id="23569" name="Object 35">
              <a:extLst>
                <a:ext uri="{FF2B5EF4-FFF2-40B4-BE49-F238E27FC236}">
                  <a16:creationId xmlns:a16="http://schemas.microsoft.com/office/drawing/2014/main" id="{F86578B7-D312-EA41-8EBB-D0FC367B27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648"/>
            <a:ext cx="1027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5" name="Equation" r:id="rId15" imgW="21653500" imgH="5270500" progId="Equation.3">
                    <p:embed/>
                  </p:oleObj>
                </mc:Choice>
                <mc:Fallback>
                  <p:oleObj name="Equation" r:id="rId15" imgW="21653500" imgH="5270500" progId="Equation.3">
                    <p:embed/>
                    <p:pic>
                      <p:nvPicPr>
                        <p:cNvPr id="23569" name="Object 35">
                          <a:extLst>
                            <a:ext uri="{FF2B5EF4-FFF2-40B4-BE49-F238E27FC236}">
                              <a16:creationId xmlns:a16="http://schemas.microsoft.com/office/drawing/2014/main" id="{F86578B7-D312-EA41-8EBB-D0FC367B277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648"/>
                          <a:ext cx="1027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21915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680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680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7680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68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8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68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68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68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68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68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7" dur="500"/>
                                        <p:tgtEl>
                                          <p:spTgt spid="768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68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4" grpId="0" autoUpdateAnimBg="0"/>
      <p:bldP spid="76831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9" name="Rectangle 5">
            <a:extLst>
              <a:ext uri="{FF2B5EF4-FFF2-40B4-BE49-F238E27FC236}">
                <a16:creationId xmlns:a16="http://schemas.microsoft.com/office/drawing/2014/main" id="{7E8EFF8D-9EDE-184C-AC71-B5D9DD945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C0BB864E-AEC6-424E-BDA9-0B0A6B0CFC4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800"/>
            <a:ext cx="2362200" cy="604838"/>
            <a:chOff x="288" y="192"/>
            <a:chExt cx="1488" cy="381"/>
          </a:xfrm>
        </p:grpSpPr>
        <p:sp>
          <p:nvSpPr>
            <p:cNvPr id="77830" name="Text Box 6">
              <a:extLst>
                <a:ext uri="{FF2B5EF4-FFF2-40B4-BE49-F238E27FC236}">
                  <a16:creationId xmlns:a16="http://schemas.microsoft.com/office/drawing/2014/main" id="{762FA892-DD0B-874B-B6BC-4ED1976191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40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zh-CN" altLang="en-US" b="1"/>
                <a:t>计算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           </a:t>
              </a:r>
              <a:r>
                <a:rPr kumimoji="1" lang="zh-CN" altLang="en-US" b="1"/>
                <a:t>：</a:t>
              </a:r>
              <a:endParaRPr kumimoji="1" lang="en-US" altLang="zh-CN" b="1"/>
            </a:p>
          </p:txBody>
        </p:sp>
        <p:graphicFrame>
          <p:nvGraphicFramePr>
            <p:cNvPr id="24594" name="Object 7">
              <a:extLst>
                <a:ext uri="{FF2B5EF4-FFF2-40B4-BE49-F238E27FC236}">
                  <a16:creationId xmlns:a16="http://schemas.microsoft.com/office/drawing/2014/main" id="{3116641B-D7D6-3B42-9EDE-15F1E4AFDC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192"/>
            <a:ext cx="527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5" name="Equation" r:id="rId6" imgW="12585700" imgH="9067800" progId="Equation.3">
                    <p:embed/>
                  </p:oleObj>
                </mc:Choice>
                <mc:Fallback>
                  <p:oleObj name="Equation" r:id="rId6" imgW="12585700" imgH="9067800" progId="Equation.3">
                    <p:embed/>
                    <p:pic>
                      <p:nvPicPr>
                        <p:cNvPr id="24594" name="Object 7">
                          <a:extLst>
                            <a:ext uri="{FF2B5EF4-FFF2-40B4-BE49-F238E27FC236}">
                              <a16:creationId xmlns:a16="http://schemas.microsoft.com/office/drawing/2014/main" id="{3116641B-D7D6-3B42-9EDE-15F1E4AFDC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192"/>
                          <a:ext cx="527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7845" name="Object 21">
            <a:extLst>
              <a:ext uri="{FF2B5EF4-FFF2-40B4-BE49-F238E27FC236}">
                <a16:creationId xmlns:a16="http://schemas.microsoft.com/office/drawing/2014/main" id="{2CAC2486-0AB5-264C-A8E5-111B64721B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990600"/>
          <a:ext cx="4114800" cy="88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66" name="Equation" r:id="rId8" imgW="54127400" imgH="11112500" progId="Equation.3">
                  <p:embed/>
                </p:oleObj>
              </mc:Choice>
              <mc:Fallback>
                <p:oleObj name="Equation" r:id="rId8" imgW="54127400" imgH="11112500" progId="Equation.3">
                  <p:embed/>
                  <p:pic>
                    <p:nvPicPr>
                      <p:cNvPr id="77845" name="Object 21">
                        <a:extLst>
                          <a:ext uri="{FF2B5EF4-FFF2-40B4-BE49-F238E27FC236}">
                            <a16:creationId xmlns:a16="http://schemas.microsoft.com/office/drawing/2014/main" id="{2CAC2486-0AB5-264C-A8E5-111B64721B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990600"/>
                        <a:ext cx="4114800" cy="884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7853" name="Group 29">
            <a:extLst>
              <a:ext uri="{FF2B5EF4-FFF2-40B4-BE49-F238E27FC236}">
                <a16:creationId xmlns:a16="http://schemas.microsoft.com/office/drawing/2014/main" id="{D09D0CE0-A7E5-FE4F-9C45-A331023BF0C3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2057400"/>
            <a:ext cx="5638800" cy="1179513"/>
            <a:chOff x="768" y="1392"/>
            <a:chExt cx="3552" cy="743"/>
          </a:xfrm>
        </p:grpSpPr>
        <p:graphicFrame>
          <p:nvGraphicFramePr>
            <p:cNvPr id="24591" name="Object 25">
              <a:extLst>
                <a:ext uri="{FF2B5EF4-FFF2-40B4-BE49-F238E27FC236}">
                  <a16:creationId xmlns:a16="http://schemas.microsoft.com/office/drawing/2014/main" id="{990239C2-7203-2249-A03A-BE54EDBFAC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8" y="1392"/>
            <a:ext cx="3072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7" name="Equation" r:id="rId10" imgW="60858400" imgH="15214600" progId="Equation.3">
                    <p:embed/>
                  </p:oleObj>
                </mc:Choice>
                <mc:Fallback>
                  <p:oleObj name="Equation" r:id="rId10" imgW="60858400" imgH="15214600" progId="Equation.3">
                    <p:embed/>
                    <p:pic>
                      <p:nvPicPr>
                        <p:cNvPr id="24591" name="Object 25">
                          <a:extLst>
                            <a:ext uri="{FF2B5EF4-FFF2-40B4-BE49-F238E27FC236}">
                              <a16:creationId xmlns:a16="http://schemas.microsoft.com/office/drawing/2014/main" id="{990239C2-7203-2249-A03A-BE54EDBFAC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8" y="1392"/>
                          <a:ext cx="3072" cy="7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50" name="AutoShape 26">
              <a:extLst>
                <a:ext uri="{FF2B5EF4-FFF2-40B4-BE49-F238E27FC236}">
                  <a16:creationId xmlns:a16="http://schemas.microsoft.com/office/drawing/2014/main" id="{4A57A172-FD6F-3444-8667-2663C7AF2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7854" name="Group 30">
            <a:extLst>
              <a:ext uri="{FF2B5EF4-FFF2-40B4-BE49-F238E27FC236}">
                <a16:creationId xmlns:a16="http://schemas.microsoft.com/office/drawing/2014/main" id="{A346E777-E651-F54C-8393-8F11E3547605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3581400"/>
            <a:ext cx="5461000" cy="685800"/>
            <a:chOff x="768" y="2256"/>
            <a:chExt cx="3440" cy="432"/>
          </a:xfrm>
        </p:grpSpPr>
        <p:graphicFrame>
          <p:nvGraphicFramePr>
            <p:cNvPr id="24589" name="Object 27">
              <a:extLst>
                <a:ext uri="{FF2B5EF4-FFF2-40B4-BE49-F238E27FC236}">
                  <a16:creationId xmlns:a16="http://schemas.microsoft.com/office/drawing/2014/main" id="{33AC4132-0A54-114F-981F-5FA641E35E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96" y="2256"/>
            <a:ext cx="2912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8" name="Equation" r:id="rId12" imgW="54711600" imgH="9067800" progId="Equation.3">
                    <p:embed/>
                  </p:oleObj>
                </mc:Choice>
                <mc:Fallback>
                  <p:oleObj name="Equation" r:id="rId12" imgW="54711600" imgH="9067800" progId="Equation.3">
                    <p:embed/>
                    <p:pic>
                      <p:nvPicPr>
                        <p:cNvPr id="24589" name="Object 27">
                          <a:extLst>
                            <a:ext uri="{FF2B5EF4-FFF2-40B4-BE49-F238E27FC236}">
                              <a16:creationId xmlns:a16="http://schemas.microsoft.com/office/drawing/2014/main" id="{33AC4132-0A54-114F-981F-5FA641E35E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6" y="2256"/>
                          <a:ext cx="2912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7852" name="AutoShape 28">
              <a:extLst>
                <a:ext uri="{FF2B5EF4-FFF2-40B4-BE49-F238E27FC236}">
                  <a16:creationId xmlns:a16="http://schemas.microsoft.com/office/drawing/2014/main" id="{222955F6-5312-B34B-AEB0-B455591CA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00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sp>
        <p:nvSpPr>
          <p:cNvPr id="77855" name="AutoShape 31">
            <a:extLst>
              <a:ext uri="{FF2B5EF4-FFF2-40B4-BE49-F238E27FC236}">
                <a16:creationId xmlns:a16="http://schemas.microsoft.com/office/drawing/2014/main" id="{0632A45D-E7F5-9C44-8E44-7707F2E27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495800"/>
            <a:ext cx="2819400" cy="685800"/>
          </a:xfrm>
          <a:prstGeom prst="wedgeEllipseCallout">
            <a:avLst>
              <a:gd name="adj1" fmla="val 14866"/>
              <a:gd name="adj2" fmla="val -115509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b="1" i="1">
                <a:ea typeface="宋体" panose="02010600030101010101" pitchFamily="2" charset="-122"/>
              </a:rPr>
              <a:t>n</a:t>
            </a:r>
            <a:r>
              <a:rPr lang="en-US" altLang="zh-CN" b="1">
                <a:ea typeface="宋体" panose="02010600030101010101" pitchFamily="2" charset="-122"/>
                <a:sym typeface="Symbol" pitchFamily="2" charset="2"/>
              </a:rPr>
              <a:t>2 </a:t>
            </a:r>
            <a:r>
              <a:rPr lang="zh-CN" altLang="en-US" b="1">
                <a:sym typeface="Symbol" pitchFamily="2" charset="2"/>
              </a:rPr>
              <a:t>阶多项式</a:t>
            </a:r>
            <a:endParaRPr lang="en-US" altLang="zh-CN" b="1" i="1"/>
          </a:p>
        </p:txBody>
      </p:sp>
      <p:sp>
        <p:nvSpPr>
          <p:cNvPr id="77856" name="AutoShape 32">
            <a:extLst>
              <a:ext uri="{FF2B5EF4-FFF2-40B4-BE49-F238E27FC236}">
                <a16:creationId xmlns:a16="http://schemas.microsoft.com/office/drawing/2014/main" id="{FA3E2790-1303-8B42-A302-1C8EA7AA4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4495800"/>
            <a:ext cx="2819400" cy="685800"/>
          </a:xfrm>
          <a:prstGeom prst="wedgeEllipseCallout">
            <a:avLst>
              <a:gd name="adj1" fmla="val -61769"/>
              <a:gd name="adj2" fmla="val -95370"/>
            </a:avLst>
          </a:prstGeom>
          <a:gradFill rotWithShape="0">
            <a:gsLst>
              <a:gs pos="0">
                <a:srgbClr val="CCFFCC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CN" b="1" i="1">
                <a:ea typeface="宋体" panose="02010600030101010101" pitchFamily="2" charset="-122"/>
              </a:rPr>
              <a:t>n</a:t>
            </a:r>
            <a:r>
              <a:rPr lang="en-US" altLang="zh-CN" b="1">
                <a:ea typeface="宋体" panose="02010600030101010101" pitchFamily="2" charset="-122"/>
                <a:sym typeface="Symbol" pitchFamily="2" charset="2"/>
              </a:rPr>
              <a:t>4 </a:t>
            </a:r>
            <a:r>
              <a:rPr lang="zh-CN" altLang="en-US" b="1">
                <a:sym typeface="Symbol" pitchFamily="2" charset="2"/>
              </a:rPr>
              <a:t>阶多项式</a:t>
            </a:r>
            <a:endParaRPr lang="en-US" altLang="zh-CN" b="1" i="1"/>
          </a:p>
        </p:txBody>
      </p:sp>
      <p:grpSp>
        <p:nvGrpSpPr>
          <p:cNvPr id="77861" name="Group 37">
            <a:extLst>
              <a:ext uri="{FF2B5EF4-FFF2-40B4-BE49-F238E27FC236}">
                <a16:creationId xmlns:a16="http://schemas.microsoft.com/office/drawing/2014/main" id="{57F54E32-3A57-CA4E-9F9E-421DC45BC35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486400"/>
            <a:ext cx="6096000" cy="595313"/>
            <a:chOff x="528" y="3456"/>
            <a:chExt cx="3840" cy="375"/>
          </a:xfrm>
        </p:grpSpPr>
        <p:sp>
          <p:nvSpPr>
            <p:cNvPr id="77858" name="Text Box 34">
              <a:extLst>
                <a:ext uri="{FF2B5EF4-FFF2-40B4-BE49-F238E27FC236}">
                  <a16:creationId xmlns:a16="http://schemas.microsoft.com/office/drawing/2014/main" id="{9A0849D9-8A74-F64F-8D95-318057EB1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3504"/>
              <a:ext cx="38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与前一步同理，可导出　　　和　</a:t>
              </a:r>
              <a:r>
                <a:rPr kumimoji="1" lang="en-US" altLang="zh-CN" b="1"/>
                <a:t>  </a:t>
              </a:r>
              <a:r>
                <a:rPr kumimoji="1" lang="zh-CN" altLang="en-US" b="1"/>
                <a:t>的公式。</a:t>
              </a:r>
              <a:endParaRPr kumimoji="1" lang="en-US" altLang="zh-CN" b="1"/>
            </a:p>
          </p:txBody>
        </p:sp>
        <p:graphicFrame>
          <p:nvGraphicFramePr>
            <p:cNvPr id="24587" name="Object 35">
              <a:extLst>
                <a:ext uri="{FF2B5EF4-FFF2-40B4-BE49-F238E27FC236}">
                  <a16:creationId xmlns:a16="http://schemas.microsoft.com/office/drawing/2014/main" id="{29233B56-445A-5E4A-8CBB-DBCAE4D086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544" y="3456"/>
            <a:ext cx="55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69" name="Equation" r:id="rId14" imgW="12293600" imgH="9067800" progId="Equation.3">
                    <p:embed/>
                  </p:oleObj>
                </mc:Choice>
                <mc:Fallback>
                  <p:oleObj name="Equation" r:id="rId14" imgW="12293600" imgH="9067800" progId="Equation.3">
                    <p:embed/>
                    <p:pic>
                      <p:nvPicPr>
                        <p:cNvPr id="24587" name="Object 35">
                          <a:extLst>
                            <a:ext uri="{FF2B5EF4-FFF2-40B4-BE49-F238E27FC236}">
                              <a16:creationId xmlns:a16="http://schemas.microsoft.com/office/drawing/2014/main" id="{29233B56-445A-5E4A-8CBB-DBCAE4D086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4" y="3456"/>
                          <a:ext cx="55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588" name="Object 36">
              <a:extLst>
                <a:ext uri="{FF2B5EF4-FFF2-40B4-BE49-F238E27FC236}">
                  <a16:creationId xmlns:a16="http://schemas.microsoft.com/office/drawing/2014/main" id="{14BB1A55-4910-BD4B-9D53-3F1CB37F428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3456"/>
            <a:ext cx="26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70" name="Equation" r:id="rId16" imgW="5854700" imgH="9067800" progId="Equation.3">
                    <p:embed/>
                  </p:oleObj>
                </mc:Choice>
                <mc:Fallback>
                  <p:oleObj name="Equation" r:id="rId16" imgW="5854700" imgH="9067800" progId="Equation.3">
                    <p:embed/>
                    <p:pic>
                      <p:nvPicPr>
                        <p:cNvPr id="24588" name="Object 36">
                          <a:extLst>
                            <a:ext uri="{FF2B5EF4-FFF2-40B4-BE49-F238E27FC236}">
                              <a16:creationId xmlns:a16="http://schemas.microsoft.com/office/drawing/2014/main" id="{14BB1A55-4910-BD4B-9D53-3F1CB37F428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3456"/>
                          <a:ext cx="26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36467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78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785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8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785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778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86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55" grpId="0" animBg="1" autoUpdateAnimBg="0"/>
      <p:bldP spid="77856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1D2558D8-CE91-9043-B462-DDDA63413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0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>
              <a:defRPr/>
            </a:pPr>
            <a:r>
              <a:rPr kumimoji="1" lang="en-US" altLang="zh-CN" sz="1800" b="1">
                <a:ea typeface="宋体" pitchFamily="2" charset="-122"/>
              </a:rPr>
              <a:t>§6 Splitting Method</a:t>
            </a:r>
          </a:p>
        </p:txBody>
      </p:sp>
      <p:grpSp>
        <p:nvGrpSpPr>
          <p:cNvPr id="78867" name="Group 19">
            <a:extLst>
              <a:ext uri="{FF2B5EF4-FFF2-40B4-BE49-F238E27FC236}">
                <a16:creationId xmlns:a16="http://schemas.microsoft.com/office/drawing/2014/main" id="{15D189E8-E40C-E24D-AC21-4B833F7B9FFC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04800"/>
            <a:ext cx="2362200" cy="604838"/>
            <a:chOff x="288" y="192"/>
            <a:chExt cx="1488" cy="381"/>
          </a:xfrm>
        </p:grpSpPr>
        <p:sp>
          <p:nvSpPr>
            <p:cNvPr id="78852" name="Text Box 4">
              <a:extLst>
                <a:ext uri="{FF2B5EF4-FFF2-40B4-BE49-F238E27FC236}">
                  <a16:creationId xmlns:a16="http://schemas.microsoft.com/office/drawing/2014/main" id="{C31B5C4A-0487-2A41-8009-426C880B2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240"/>
              <a:ext cx="14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kumimoji="1" lang="en-US" altLang="zh-CN" b="1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zh-CN" altLang="en-US" b="1"/>
                <a:t>计算</a:t>
              </a:r>
              <a:r>
                <a:rPr kumimoji="1" lang="en-US" altLang="zh-CN" b="1"/>
                <a:t> </a:t>
              </a:r>
              <a:r>
                <a:rPr kumimoji="1" lang="en-US" altLang="zh-CN" b="1" i="1"/>
                <a:t>           </a:t>
              </a:r>
              <a:r>
                <a:rPr kumimoji="1" lang="zh-CN" altLang="en-US" b="1"/>
                <a:t>：</a:t>
              </a:r>
              <a:endParaRPr kumimoji="1" lang="en-US" altLang="zh-CN" b="1"/>
            </a:p>
          </p:txBody>
        </p:sp>
        <p:graphicFrame>
          <p:nvGraphicFramePr>
            <p:cNvPr id="25629" name="Object 5">
              <a:extLst>
                <a:ext uri="{FF2B5EF4-FFF2-40B4-BE49-F238E27FC236}">
                  <a16:creationId xmlns:a16="http://schemas.microsoft.com/office/drawing/2014/main" id="{A4C0B3B3-619E-B849-909E-9824D517F1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2" y="192"/>
            <a:ext cx="540" cy="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19" name="Equation" r:id="rId9" imgW="12877800" imgH="9067800" progId="Equation.3">
                    <p:embed/>
                  </p:oleObj>
                </mc:Choice>
                <mc:Fallback>
                  <p:oleObj name="Equation" r:id="rId9" imgW="12877800" imgH="9067800" progId="Equation.3">
                    <p:embed/>
                    <p:pic>
                      <p:nvPicPr>
                        <p:cNvPr id="25629" name="Object 5">
                          <a:extLst>
                            <a:ext uri="{FF2B5EF4-FFF2-40B4-BE49-F238E27FC236}">
                              <a16:creationId xmlns:a16="http://schemas.microsoft.com/office/drawing/2014/main" id="{A4C0B3B3-619E-B849-909E-9824D517F1A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2" y="192"/>
                          <a:ext cx="540" cy="3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54" name="Object 6">
            <a:extLst>
              <a:ext uri="{FF2B5EF4-FFF2-40B4-BE49-F238E27FC236}">
                <a16:creationId xmlns:a16="http://schemas.microsoft.com/office/drawing/2014/main" id="{CE5EE29A-8DA8-5A4E-8A32-4FE89DF2AF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381000"/>
          <a:ext cx="3810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0" name="Equation" r:id="rId11" imgW="54127400" imgH="11112500" progId="Equation.3">
                  <p:embed/>
                </p:oleObj>
              </mc:Choice>
              <mc:Fallback>
                <p:oleObj name="Equation" r:id="rId11" imgW="54127400" imgH="11112500" progId="Equation.3">
                  <p:embed/>
                  <p:pic>
                    <p:nvPicPr>
                      <p:cNvPr id="78854" name="Object 6">
                        <a:extLst>
                          <a:ext uri="{FF2B5EF4-FFF2-40B4-BE49-F238E27FC236}">
                            <a16:creationId xmlns:a16="http://schemas.microsoft.com/office/drawing/2014/main" id="{CE5EE29A-8DA8-5A4E-8A32-4FE89DF2A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81000"/>
                        <a:ext cx="3810000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68" name="Group 20">
            <a:extLst>
              <a:ext uri="{FF2B5EF4-FFF2-40B4-BE49-F238E27FC236}">
                <a16:creationId xmlns:a16="http://schemas.microsoft.com/office/drawing/2014/main" id="{FBC4A84E-3CF9-DE49-960E-B83AC5206B03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1066800"/>
            <a:ext cx="5562600" cy="1066800"/>
            <a:chOff x="768" y="1296"/>
            <a:chExt cx="3611" cy="743"/>
          </a:xfrm>
        </p:grpSpPr>
        <p:graphicFrame>
          <p:nvGraphicFramePr>
            <p:cNvPr id="25626" name="Object 8">
              <a:extLst>
                <a:ext uri="{FF2B5EF4-FFF2-40B4-BE49-F238E27FC236}">
                  <a16:creationId xmlns:a16="http://schemas.microsoft.com/office/drawing/2014/main" id="{3BECE60C-E553-3E4B-B634-92B0ED98043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89" y="1296"/>
            <a:ext cx="3190" cy="7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1" name="Equation" r:id="rId13" imgW="63195200" imgH="15214600" progId="Equation.3">
                    <p:embed/>
                  </p:oleObj>
                </mc:Choice>
                <mc:Fallback>
                  <p:oleObj name="Equation" r:id="rId13" imgW="63195200" imgH="15214600" progId="Equation.3">
                    <p:embed/>
                    <p:pic>
                      <p:nvPicPr>
                        <p:cNvPr id="25626" name="Object 8">
                          <a:extLst>
                            <a:ext uri="{FF2B5EF4-FFF2-40B4-BE49-F238E27FC236}">
                              <a16:creationId xmlns:a16="http://schemas.microsoft.com/office/drawing/2014/main" id="{3BECE60C-E553-3E4B-B634-92B0ED98043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89" y="1296"/>
                          <a:ext cx="3190" cy="7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57" name="AutoShape 9">
              <a:extLst>
                <a:ext uri="{FF2B5EF4-FFF2-40B4-BE49-F238E27FC236}">
                  <a16:creationId xmlns:a16="http://schemas.microsoft.com/office/drawing/2014/main" id="{EB57B300-9FFF-C54E-935B-2CCE395A7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536"/>
              <a:ext cx="240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8869" name="Group 21">
            <a:extLst>
              <a:ext uri="{FF2B5EF4-FFF2-40B4-BE49-F238E27FC236}">
                <a16:creationId xmlns:a16="http://schemas.microsoft.com/office/drawing/2014/main" id="{8E05C7EB-C12F-A147-94F6-C43084283371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2133600"/>
            <a:ext cx="5410200" cy="609600"/>
            <a:chOff x="768" y="2256"/>
            <a:chExt cx="3503" cy="432"/>
          </a:xfrm>
        </p:grpSpPr>
        <p:graphicFrame>
          <p:nvGraphicFramePr>
            <p:cNvPr id="25624" name="Object 11">
              <a:extLst>
                <a:ext uri="{FF2B5EF4-FFF2-40B4-BE49-F238E27FC236}">
                  <a16:creationId xmlns:a16="http://schemas.microsoft.com/office/drawing/2014/main" id="{8BC0584C-CE99-3847-B6C4-2D03CB7010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4" y="2256"/>
            <a:ext cx="3037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2" name="Equation" r:id="rId15" imgW="57048400" imgH="9067800" progId="Equation.3">
                    <p:embed/>
                  </p:oleObj>
                </mc:Choice>
                <mc:Fallback>
                  <p:oleObj name="Equation" r:id="rId15" imgW="57048400" imgH="9067800" progId="Equation.3">
                    <p:embed/>
                    <p:pic>
                      <p:nvPicPr>
                        <p:cNvPr id="25624" name="Object 11">
                          <a:extLst>
                            <a:ext uri="{FF2B5EF4-FFF2-40B4-BE49-F238E27FC236}">
                              <a16:creationId xmlns:a16="http://schemas.microsoft.com/office/drawing/2014/main" id="{8BC0584C-CE99-3847-B6C4-2D03CB7010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256"/>
                          <a:ext cx="3037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8860" name="AutoShape 12">
              <a:extLst>
                <a:ext uri="{FF2B5EF4-FFF2-40B4-BE49-F238E27FC236}">
                  <a16:creationId xmlns:a16="http://schemas.microsoft.com/office/drawing/2014/main" id="{E2F5A84C-6B4E-9A4B-B3F4-50071F074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2400"/>
              <a:ext cx="239" cy="144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ea typeface="宋体" pitchFamily="2" charset="-122"/>
              </a:endParaRPr>
            </a:p>
          </p:txBody>
        </p:sp>
      </p:grpSp>
      <p:grpSp>
        <p:nvGrpSpPr>
          <p:cNvPr id="78876" name="Group 28">
            <a:extLst>
              <a:ext uri="{FF2B5EF4-FFF2-40B4-BE49-F238E27FC236}">
                <a16:creationId xmlns:a16="http://schemas.microsoft.com/office/drawing/2014/main" id="{9C084D57-1D98-4845-BEAD-018C141DCDD2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2895600"/>
            <a:ext cx="6248400" cy="633413"/>
            <a:chOff x="720" y="2448"/>
            <a:chExt cx="3936" cy="399"/>
          </a:xfrm>
        </p:grpSpPr>
        <p:sp>
          <p:nvSpPr>
            <p:cNvPr id="78864" name="Text Box 16">
              <a:extLst>
                <a:ext uri="{FF2B5EF4-FFF2-40B4-BE49-F238E27FC236}">
                  <a16:creationId xmlns:a16="http://schemas.microsoft.com/office/drawing/2014/main" id="{AE01078E-39A7-8F47-BF9D-C3A63207EF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" y="2473"/>
              <a:ext cx="1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而前一步得到</a:t>
              </a:r>
              <a:endParaRPr kumimoji="1" lang="en-US" altLang="zh-CN" b="1"/>
            </a:p>
          </p:txBody>
        </p:sp>
        <p:graphicFrame>
          <p:nvGraphicFramePr>
            <p:cNvPr id="25623" name="Object 23">
              <a:extLst>
                <a:ext uri="{FF2B5EF4-FFF2-40B4-BE49-F238E27FC236}">
                  <a16:creationId xmlns:a16="http://schemas.microsoft.com/office/drawing/2014/main" id="{EFE6C0E0-A972-4E40-A310-79124B6712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2448"/>
            <a:ext cx="2688" cy="3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3" name="Equation" r:id="rId17" imgW="54711600" imgH="9067800" progId="Equation.3">
                    <p:embed/>
                  </p:oleObj>
                </mc:Choice>
                <mc:Fallback>
                  <p:oleObj name="Equation" r:id="rId17" imgW="54711600" imgH="9067800" progId="Equation.3">
                    <p:embed/>
                    <p:pic>
                      <p:nvPicPr>
                        <p:cNvPr id="25623" name="Object 23">
                          <a:extLst>
                            <a:ext uri="{FF2B5EF4-FFF2-40B4-BE49-F238E27FC236}">
                              <a16:creationId xmlns:a16="http://schemas.microsoft.com/office/drawing/2014/main" id="{EFE6C0E0-A972-4E40-A310-79124B6712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2448"/>
                          <a:ext cx="2688" cy="3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8873" name="Object 25">
            <a:extLst>
              <a:ext uri="{FF2B5EF4-FFF2-40B4-BE49-F238E27FC236}">
                <a16:creationId xmlns:a16="http://schemas.microsoft.com/office/drawing/2014/main" id="{2EE7927A-D9C2-994E-BD99-084180BEE7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3581400"/>
          <a:ext cx="6858000" cy="143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24" name="Equation" r:id="rId19" imgW="87185500" imgH="20485100" progId="Equation.3">
                  <p:embed/>
                </p:oleObj>
              </mc:Choice>
              <mc:Fallback>
                <p:oleObj name="Equation" r:id="rId19" imgW="87185500" imgH="20485100" progId="Equation.3">
                  <p:embed/>
                  <p:pic>
                    <p:nvPicPr>
                      <p:cNvPr id="78873" name="Object 25">
                        <a:extLst>
                          <a:ext uri="{FF2B5EF4-FFF2-40B4-BE49-F238E27FC236}">
                            <a16:creationId xmlns:a16="http://schemas.microsoft.com/office/drawing/2014/main" id="{2EE7927A-D9C2-994E-BD99-084180BEE7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3581400"/>
                        <a:ext cx="6858000" cy="1439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879" name="Group 31">
            <a:extLst>
              <a:ext uri="{FF2B5EF4-FFF2-40B4-BE49-F238E27FC236}">
                <a16:creationId xmlns:a16="http://schemas.microsoft.com/office/drawing/2014/main" id="{4FEEB2D8-64C1-2C4B-A37F-05DF92EA9E89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743200"/>
            <a:ext cx="1219200" cy="2209800"/>
            <a:chOff x="2448" y="1728"/>
            <a:chExt cx="768" cy="1392"/>
          </a:xfrm>
        </p:grpSpPr>
        <p:sp>
          <p:nvSpPr>
            <p:cNvPr id="78877" name="Line 29">
              <a:extLst>
                <a:ext uri="{FF2B5EF4-FFF2-40B4-BE49-F238E27FC236}">
                  <a16:creationId xmlns:a16="http://schemas.microsoft.com/office/drawing/2014/main" id="{E273C142-C238-B34C-9361-5C7B7E458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0" y="1728"/>
              <a:ext cx="240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78" name="Line 30">
              <a:extLst>
                <a:ext uri="{FF2B5EF4-FFF2-40B4-BE49-F238E27FC236}">
                  <a16:creationId xmlns:a16="http://schemas.microsoft.com/office/drawing/2014/main" id="{584B8F23-C091-4E40-B6C2-1ED8BED016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3120"/>
              <a:ext cx="768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2" name="Group 34">
            <a:extLst>
              <a:ext uri="{FF2B5EF4-FFF2-40B4-BE49-F238E27FC236}">
                <a16:creationId xmlns:a16="http://schemas.microsoft.com/office/drawing/2014/main" id="{D7450E6D-418C-D64F-8772-540716183F2C}"/>
              </a:ext>
            </a:extLst>
          </p:cNvPr>
          <p:cNvGrpSpPr>
            <a:grpSpLocks/>
          </p:cNvGrpSpPr>
          <p:nvPr/>
        </p:nvGrpSpPr>
        <p:grpSpPr bwMode="auto">
          <a:xfrm>
            <a:off x="5257800" y="2743200"/>
            <a:ext cx="1600200" cy="2209800"/>
            <a:chOff x="3312" y="1728"/>
            <a:chExt cx="1008" cy="1392"/>
          </a:xfrm>
        </p:grpSpPr>
        <p:sp>
          <p:nvSpPr>
            <p:cNvPr id="78880" name="Line 32">
              <a:extLst>
                <a:ext uri="{FF2B5EF4-FFF2-40B4-BE49-F238E27FC236}">
                  <a16:creationId xmlns:a16="http://schemas.microsoft.com/office/drawing/2014/main" id="{E71F71CF-79A6-584C-AC09-DBD8B42524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1728"/>
              <a:ext cx="24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81" name="Line 33">
              <a:extLst>
                <a:ext uri="{FF2B5EF4-FFF2-40B4-BE49-F238E27FC236}">
                  <a16:creationId xmlns:a16="http://schemas.microsoft.com/office/drawing/2014/main" id="{55E707EC-9A25-D54B-B5C3-AD2A463376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3120"/>
              <a:ext cx="720" cy="0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5" name="Group 37">
            <a:extLst>
              <a:ext uri="{FF2B5EF4-FFF2-40B4-BE49-F238E27FC236}">
                <a16:creationId xmlns:a16="http://schemas.microsoft.com/office/drawing/2014/main" id="{CD98074C-ED43-F144-A4D8-507B861E5E18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743200"/>
            <a:ext cx="1752600" cy="2209800"/>
            <a:chOff x="3840" y="1728"/>
            <a:chExt cx="1104" cy="1392"/>
          </a:xfrm>
        </p:grpSpPr>
        <p:sp>
          <p:nvSpPr>
            <p:cNvPr id="78883" name="Line 35">
              <a:extLst>
                <a:ext uri="{FF2B5EF4-FFF2-40B4-BE49-F238E27FC236}">
                  <a16:creationId xmlns:a16="http://schemas.microsoft.com/office/drawing/2014/main" id="{A1780FBE-4392-C545-80D2-CCB527DF81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1728"/>
              <a:ext cx="19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  <p:sp>
          <p:nvSpPr>
            <p:cNvPr id="78884" name="Line 36">
              <a:extLst>
                <a:ext uri="{FF2B5EF4-FFF2-40B4-BE49-F238E27FC236}">
                  <a16:creationId xmlns:a16="http://schemas.microsoft.com/office/drawing/2014/main" id="{26E2F5F8-A7CC-0E4E-A8B5-DDA74BEB7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2" y="3120"/>
              <a:ext cx="432" cy="0"/>
            </a:xfrm>
            <a:prstGeom prst="line">
              <a:avLst/>
            </a:prstGeom>
            <a:noFill/>
            <a:ln w="25400">
              <a:solidFill>
                <a:srgbClr val="00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grpSp>
        <p:nvGrpSpPr>
          <p:cNvPr id="78889" name="Group 41">
            <a:extLst>
              <a:ext uri="{FF2B5EF4-FFF2-40B4-BE49-F238E27FC236}">
                <a16:creationId xmlns:a16="http://schemas.microsoft.com/office/drawing/2014/main" id="{3CA8840E-D52E-3C4D-9820-B4D3608DC1AF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334000"/>
            <a:ext cx="4724400" cy="709613"/>
            <a:chOff x="624" y="3360"/>
            <a:chExt cx="2976" cy="447"/>
          </a:xfrm>
        </p:grpSpPr>
        <p:sp>
          <p:nvSpPr>
            <p:cNvPr id="78887" name="Text Box 39">
              <a:extLst>
                <a:ext uri="{FF2B5EF4-FFF2-40B4-BE49-F238E27FC236}">
                  <a16:creationId xmlns:a16="http://schemas.microsoft.com/office/drawing/2014/main" id="{176C7ABA-16B4-F84A-8F2F-3C405E54A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408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/>
                <a:t>可见</a:t>
              </a:r>
              <a:endParaRPr kumimoji="1" lang="en-US" altLang="zh-CN" b="1"/>
            </a:p>
          </p:txBody>
        </p:sp>
        <p:graphicFrame>
          <p:nvGraphicFramePr>
            <p:cNvPr id="25615" name="Object 40">
              <a:extLst>
                <a:ext uri="{FF2B5EF4-FFF2-40B4-BE49-F238E27FC236}">
                  <a16:creationId xmlns:a16="http://schemas.microsoft.com/office/drawing/2014/main" id="{32127EF8-C504-6143-B960-E13962C0F0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00" y="3360"/>
            <a:ext cx="2400" cy="4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225" name="Equation" r:id="rId21" imgW="43002200" imgH="9067800" progId="Equation.3">
                    <p:embed/>
                  </p:oleObj>
                </mc:Choice>
                <mc:Fallback>
                  <p:oleObj name="Equation" r:id="rId21" imgW="43002200" imgH="9067800" progId="Equation.3">
                    <p:embed/>
                    <p:pic>
                      <p:nvPicPr>
                        <p:cNvPr id="25615" name="Object 40">
                          <a:extLst>
                            <a:ext uri="{FF2B5EF4-FFF2-40B4-BE49-F238E27FC236}">
                              <a16:creationId xmlns:a16="http://schemas.microsoft.com/office/drawing/2014/main" id="{32127EF8-C504-6143-B960-E13962C0F0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0" y="3360"/>
                          <a:ext cx="2400" cy="4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8890" name="Rectangle 42">
            <a:extLst>
              <a:ext uri="{FF2B5EF4-FFF2-40B4-BE49-F238E27FC236}">
                <a16:creationId xmlns:a16="http://schemas.microsoft.com/office/drawing/2014/main" id="{B7A4F2EE-0C2F-7444-9305-5A0FA3148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5791200"/>
            <a:ext cx="228600" cy="304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9039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886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885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886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88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887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7887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PROJC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88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88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88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88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8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8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cashreg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9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DD9FF8-A63C-8341-B414-B16040E118D3}"/>
                  </a:ext>
                </a:extLst>
              </p:cNvPr>
              <p:cNvSpPr txBox="1"/>
              <p:nvPr/>
            </p:nvSpPr>
            <p:spPr>
              <a:xfrm>
                <a:off x="330744" y="1229380"/>
                <a:ext cx="73135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给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定非线性方程</a:t>
                </a:r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)=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  <m:r>
                      <a:rPr lang="zh-CN" altLang="en-US" sz="2800" b="1" i="0" dirty="0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，</m:t>
                    </m:r>
                  </m:oMath>
                </a14:m>
                <a:r>
                  <a:rPr lang="zh-CN" altLang="en-US" sz="2800" b="1" dirty="0">
                    <a:ea typeface="SimSun" panose="02010600030101010101" pitchFamily="2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’</m:t>
                    </m:r>
                    <m:d>
                      <m:d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≠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，方程等价变形得：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8DD9FF8-A63C-8341-B414-B16040E11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229380"/>
                <a:ext cx="7313570" cy="954107"/>
              </a:xfrm>
              <a:prstGeom prst="rect">
                <a:avLst/>
              </a:prstGeom>
              <a:blipFill>
                <a:blip r:embed="rId3"/>
                <a:stretch>
                  <a:fillRect l="-1386" t="-7895" r="-1733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8D19A-1540-AE47-A9A5-667513C600C6}"/>
                  </a:ext>
                </a:extLst>
              </p:cNvPr>
              <p:cNvSpPr txBox="1"/>
              <p:nvPr/>
            </p:nvSpPr>
            <p:spPr>
              <a:xfrm>
                <a:off x="3854875" y="1840164"/>
                <a:ext cx="1878719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A98D19A-1540-AE47-A9A5-667513C600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75" y="1840164"/>
                <a:ext cx="1878719" cy="768993"/>
              </a:xfrm>
              <a:prstGeom prst="rect">
                <a:avLst/>
              </a:prstGeom>
              <a:blipFill>
                <a:blip r:embed="rId4"/>
                <a:stretch>
                  <a:fillRect l="-2013" t="-1613" r="-5369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FB5F1FFE-F70C-104D-8197-B2A3A837174F}"/>
              </a:ext>
            </a:extLst>
          </p:cNvPr>
          <p:cNvSpPr txBox="1"/>
          <p:nvPr/>
        </p:nvSpPr>
        <p:spPr>
          <a:xfrm>
            <a:off x="316888" y="25908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构建</a:t>
            </a:r>
            <a:r>
              <a:rPr lang="zh-CN" altLang="en-US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39470A-1D1D-4440-AB3C-E23DB348CA86}"/>
                  </a:ext>
                </a:extLst>
              </p:cNvPr>
              <p:cNvSpPr txBox="1"/>
              <p:nvPr/>
            </p:nvSpPr>
            <p:spPr>
              <a:xfrm>
                <a:off x="823026" y="3124200"/>
                <a:ext cx="2675797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639470A-1D1D-4440-AB3C-E23DB348C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26" y="3124200"/>
                <a:ext cx="2675797" cy="768993"/>
              </a:xfrm>
              <a:prstGeom prst="rect">
                <a:avLst/>
              </a:prstGeom>
              <a:blipFill>
                <a:blip r:embed="rId5"/>
                <a:stretch>
                  <a:fillRect l="-472" t="-3279" r="-2830" b="-180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628CC1-5D83-A341-8EE5-E982F3D2AB17}"/>
                  </a:ext>
                </a:extLst>
              </p:cNvPr>
              <p:cNvSpPr txBox="1"/>
              <p:nvPr/>
            </p:nvSpPr>
            <p:spPr>
              <a:xfrm>
                <a:off x="304800" y="3962400"/>
                <a:ext cx="413910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给定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,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进行迭代计算：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2628CC1-5D83-A341-8EE5-E982F3D2A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3962400"/>
                <a:ext cx="4139109" cy="954107"/>
              </a:xfrm>
              <a:prstGeom prst="rect">
                <a:avLst/>
              </a:prstGeom>
              <a:blipFill>
                <a:blip r:embed="rId6"/>
                <a:stretch>
                  <a:fillRect l="-2761" t="-9211" r="-3067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图片 19">
            <a:extLst>
              <a:ext uri="{FF2B5EF4-FFF2-40B4-BE49-F238E27FC236}">
                <a16:creationId xmlns:a16="http://schemas.microsoft.com/office/drawing/2014/main" id="{FB5D5CED-DCC4-1344-9C1C-9D5A60D87B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8" t="5697" r="32720" b="19623"/>
          <a:stretch/>
        </p:blipFill>
        <p:spPr>
          <a:xfrm>
            <a:off x="5337957" y="3218757"/>
            <a:ext cx="2993244" cy="2724843"/>
          </a:xfrm>
          <a:prstGeom prst="rect">
            <a:avLst/>
          </a:prstGeom>
        </p:spPr>
      </p:pic>
      <p:cxnSp>
        <p:nvCxnSpPr>
          <p:cNvPr id="49" name="直接箭头连接符 22">
            <a:extLst>
              <a:ext uri="{FF2B5EF4-FFF2-40B4-BE49-F238E27FC236}">
                <a16:creationId xmlns:a16="http://schemas.microsoft.com/office/drawing/2014/main" id="{7752BE09-7F2F-324D-96EE-EDAD92A065F7}"/>
              </a:ext>
            </a:extLst>
          </p:cNvPr>
          <p:cNvCxnSpPr>
            <a:cxnSpLocks/>
          </p:cNvCxnSpPr>
          <p:nvPr/>
        </p:nvCxnSpPr>
        <p:spPr>
          <a:xfrm flipV="1">
            <a:off x="5185557" y="2971800"/>
            <a:ext cx="0" cy="3505200"/>
          </a:xfrm>
          <a:prstGeom prst="straightConnector1">
            <a:avLst/>
          </a:prstGeom>
          <a:ln w="19050">
            <a:tailEnd type="stealth" w="lg" len="lg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21">
            <a:extLst>
              <a:ext uri="{FF2B5EF4-FFF2-40B4-BE49-F238E27FC236}">
                <a16:creationId xmlns:a16="http://schemas.microsoft.com/office/drawing/2014/main" id="{AD5A47E0-8ADB-F740-83D0-C0D2247F0F44}"/>
              </a:ext>
            </a:extLst>
          </p:cNvPr>
          <p:cNvCxnSpPr>
            <a:cxnSpLocks/>
          </p:cNvCxnSpPr>
          <p:nvPr/>
        </p:nvCxnSpPr>
        <p:spPr>
          <a:xfrm flipV="1">
            <a:off x="4571995" y="5766357"/>
            <a:ext cx="4032948" cy="48193"/>
          </a:xfrm>
          <a:prstGeom prst="straightConnector1">
            <a:avLst/>
          </a:prstGeom>
          <a:ln w="19050">
            <a:tailEnd type="stealth" w="lg" len="lg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26">
            <a:extLst>
              <a:ext uri="{FF2B5EF4-FFF2-40B4-BE49-F238E27FC236}">
                <a16:creationId xmlns:a16="http://schemas.microsoft.com/office/drawing/2014/main" id="{913FD828-9148-1849-BBC8-F644E8E3CB33}"/>
              </a:ext>
            </a:extLst>
          </p:cNvPr>
          <p:cNvCxnSpPr>
            <a:cxnSpLocks/>
          </p:cNvCxnSpPr>
          <p:nvPr/>
        </p:nvCxnSpPr>
        <p:spPr>
          <a:xfrm flipV="1">
            <a:off x="7014357" y="2793087"/>
            <a:ext cx="1530121" cy="2973271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椭圆 64">
            <a:extLst>
              <a:ext uri="{FF2B5EF4-FFF2-40B4-BE49-F238E27FC236}">
                <a16:creationId xmlns:a16="http://schemas.microsoft.com/office/drawing/2014/main" id="{614393AF-0009-5F41-A4A5-A109284A79F7}"/>
              </a:ext>
            </a:extLst>
          </p:cNvPr>
          <p:cNvSpPr/>
          <p:nvPr/>
        </p:nvSpPr>
        <p:spPr>
          <a:xfrm>
            <a:off x="8081157" y="35580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33">
            <a:extLst>
              <a:ext uri="{FF2B5EF4-FFF2-40B4-BE49-F238E27FC236}">
                <a16:creationId xmlns:a16="http://schemas.microsoft.com/office/drawing/2014/main" id="{008CD733-2E72-0543-B3D1-9F66361155CF}"/>
              </a:ext>
            </a:extLst>
          </p:cNvPr>
          <p:cNvCxnSpPr>
            <a:cxnSpLocks/>
            <a:stCxn id="60" idx="5"/>
          </p:cNvCxnSpPr>
          <p:nvPr/>
        </p:nvCxnSpPr>
        <p:spPr>
          <a:xfrm flipH="1">
            <a:off x="7014358" y="5090821"/>
            <a:ext cx="8770" cy="70037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椭圆 63">
            <a:extLst>
              <a:ext uri="{FF2B5EF4-FFF2-40B4-BE49-F238E27FC236}">
                <a16:creationId xmlns:a16="http://schemas.microsoft.com/office/drawing/2014/main" id="{23C1AD80-7A42-3F4C-9813-9E66FFBA946E}"/>
              </a:ext>
            </a:extLst>
          </p:cNvPr>
          <p:cNvSpPr/>
          <p:nvPr/>
        </p:nvSpPr>
        <p:spPr>
          <a:xfrm>
            <a:off x="6938157" y="50058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37">
            <a:extLst>
              <a:ext uri="{FF2B5EF4-FFF2-40B4-BE49-F238E27FC236}">
                <a16:creationId xmlns:a16="http://schemas.microsoft.com/office/drawing/2014/main" id="{B3002138-197A-E04D-812A-7504ED9DC229}"/>
              </a:ext>
            </a:extLst>
          </p:cNvPr>
          <p:cNvCxnSpPr>
            <a:cxnSpLocks/>
          </p:cNvCxnSpPr>
          <p:nvPr/>
        </p:nvCxnSpPr>
        <p:spPr>
          <a:xfrm flipH="1">
            <a:off x="6176151" y="3820180"/>
            <a:ext cx="2310321" cy="194617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5" name="直接连接符 42">
            <a:extLst>
              <a:ext uri="{FF2B5EF4-FFF2-40B4-BE49-F238E27FC236}">
                <a16:creationId xmlns:a16="http://schemas.microsoft.com/office/drawing/2014/main" id="{5FA8FA53-B9BF-6342-8679-398CD8E40BB5}"/>
              </a:ext>
            </a:extLst>
          </p:cNvPr>
          <p:cNvCxnSpPr>
            <a:cxnSpLocks/>
          </p:cNvCxnSpPr>
          <p:nvPr/>
        </p:nvCxnSpPr>
        <p:spPr>
          <a:xfrm>
            <a:off x="6176157" y="5562600"/>
            <a:ext cx="0" cy="22860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7" name="椭圆 62">
            <a:extLst>
              <a:ext uri="{FF2B5EF4-FFF2-40B4-BE49-F238E27FC236}">
                <a16:creationId xmlns:a16="http://schemas.microsoft.com/office/drawing/2014/main" id="{0F00C825-F889-2344-A426-407B7F1873C8}"/>
              </a:ext>
            </a:extLst>
          </p:cNvPr>
          <p:cNvSpPr/>
          <p:nvPr/>
        </p:nvSpPr>
        <p:spPr>
          <a:xfrm>
            <a:off x="6099957" y="5539250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>
            <a:extLst>
              <a:ext uri="{FF2B5EF4-FFF2-40B4-BE49-F238E27FC236}">
                <a16:creationId xmlns:a16="http://schemas.microsoft.com/office/drawing/2014/main" id="{366D73EC-A1D2-4D40-B22B-CAF6AD520622}"/>
              </a:ext>
            </a:extLst>
          </p:cNvPr>
          <p:cNvCxnSpPr>
            <a:cxnSpLocks/>
          </p:cNvCxnSpPr>
          <p:nvPr/>
        </p:nvCxnSpPr>
        <p:spPr>
          <a:xfrm>
            <a:off x="8157357" y="3581400"/>
            <a:ext cx="0" cy="21849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DC41A0-94FA-274B-8BAC-0496A05CBCC6}"/>
                  </a:ext>
                </a:extLst>
              </p:cNvPr>
              <p:cNvSpPr txBox="1"/>
              <p:nvPr/>
            </p:nvSpPr>
            <p:spPr>
              <a:xfrm>
                <a:off x="1935788" y="4668501"/>
                <a:ext cx="232095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1DC41A0-94FA-274B-8BAC-0496A05CB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88" y="4668501"/>
                <a:ext cx="2320955" cy="768993"/>
              </a:xfrm>
              <a:prstGeom prst="rect">
                <a:avLst/>
              </a:prstGeom>
              <a:blipFill>
                <a:blip r:embed="rId8"/>
                <a:stretch>
                  <a:fillRect l="-1630" t="-3226" r="-3804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4B9668-4BA8-EB45-AD53-437D1C224973}"/>
                  </a:ext>
                </a:extLst>
              </p:cNvPr>
              <p:cNvSpPr txBox="1"/>
              <p:nvPr/>
            </p:nvSpPr>
            <p:spPr>
              <a:xfrm>
                <a:off x="1942906" y="5540646"/>
                <a:ext cx="2320955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′(</m:t>
                          </m:r>
                          <m:sSub>
                            <m:sSubPr>
                              <m:ctrlP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B4B9668-4BA8-EB45-AD53-437D1C224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906" y="5540646"/>
                <a:ext cx="2320955" cy="768993"/>
              </a:xfrm>
              <a:prstGeom prst="rect">
                <a:avLst/>
              </a:prstGeom>
              <a:blipFill>
                <a:blip r:embed="rId9"/>
                <a:stretch>
                  <a:fillRect l="-1639" t="-3279" r="-4372" b="-180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Rectangle 74">
            <a:extLst>
              <a:ext uri="{FF2B5EF4-FFF2-40B4-BE49-F238E27FC236}">
                <a16:creationId xmlns:a16="http://schemas.microsoft.com/office/drawing/2014/main" id="{EA2610BB-8040-974D-82EB-90DAEDC1E3C0}"/>
              </a:ext>
            </a:extLst>
          </p:cNvPr>
          <p:cNvSpPr/>
          <p:nvPr/>
        </p:nvSpPr>
        <p:spPr>
          <a:xfrm rot="5400000">
            <a:off x="2199541" y="6324520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  <a:endParaRPr lang="en-CN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779CBB7-4612-1845-9DAF-C5B1EE8A441F}"/>
                  </a:ext>
                </a:extLst>
              </p:cNvPr>
              <p:cNvSpPr/>
              <p:nvPr/>
            </p:nvSpPr>
            <p:spPr>
              <a:xfrm>
                <a:off x="7924312" y="5710535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9779CBB7-4612-1845-9DAF-C5B1EE8A44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312" y="5710535"/>
                <a:ext cx="578941" cy="461665"/>
              </a:xfrm>
              <a:prstGeom prst="rect">
                <a:avLst/>
              </a:prstGeom>
              <a:blipFill>
                <a:blip r:embed="rId10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010B92-5DE7-0D40-A6A4-7F459F80AA86}"/>
                  </a:ext>
                </a:extLst>
              </p:cNvPr>
              <p:cNvSpPr/>
              <p:nvPr/>
            </p:nvSpPr>
            <p:spPr>
              <a:xfrm>
                <a:off x="6781800" y="5715000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8010B92-5DE7-0D40-A6A4-7F459F80A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5715000"/>
                <a:ext cx="578941" cy="461665"/>
              </a:xfrm>
              <a:prstGeom prst="rect">
                <a:avLst/>
              </a:prstGeom>
              <a:blipFill>
                <a:blip r:embed="rId1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69B594-F4DA-5544-BCEE-3091658B67A0}"/>
                  </a:ext>
                </a:extLst>
              </p:cNvPr>
              <p:cNvSpPr/>
              <p:nvPr/>
            </p:nvSpPr>
            <p:spPr>
              <a:xfrm>
                <a:off x="5943600" y="5715000"/>
                <a:ext cx="57894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169B594-F4DA-5544-BCEE-3091658B6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600" y="5715000"/>
                <a:ext cx="578941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53F79A-B0EF-7C48-8ED8-07BE6758D776}"/>
                  </a:ext>
                </a:extLst>
              </p:cNvPr>
              <p:cNvSpPr/>
              <p:nvPr/>
            </p:nvSpPr>
            <p:spPr>
              <a:xfrm>
                <a:off x="8578703" y="5498049"/>
                <a:ext cx="431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D53F79A-B0EF-7C48-8ED8-07BE6758D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703" y="5498049"/>
                <a:ext cx="4315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B35F34-7EC2-8844-9090-1F8CDA0C769B}"/>
                  </a:ext>
                </a:extLst>
              </p:cNvPr>
              <p:cNvSpPr/>
              <p:nvPr/>
            </p:nvSpPr>
            <p:spPr>
              <a:xfrm>
                <a:off x="5263081" y="2965991"/>
                <a:ext cx="86183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9B35F34-7EC2-8844-9090-1F8CDA0C76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3081" y="2965991"/>
                <a:ext cx="861839" cy="461665"/>
              </a:xfrm>
              <a:prstGeom prst="rect">
                <a:avLst/>
              </a:prstGeom>
              <a:blipFill>
                <a:blip r:embed="rId14"/>
                <a:stretch>
                  <a:fillRect l="-1449" r="-1449"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9A3F7DC-57DC-B14C-AB67-3BB5311D0084}"/>
                  </a:ext>
                </a:extLst>
              </p:cNvPr>
              <p:cNvSpPr/>
              <p:nvPr/>
            </p:nvSpPr>
            <p:spPr>
              <a:xfrm>
                <a:off x="7345211" y="31812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9A3F7DC-57DC-B14C-AB67-3BB5311D0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211" y="3181290"/>
                <a:ext cx="868571" cy="400110"/>
              </a:xfrm>
              <a:prstGeom prst="rect">
                <a:avLst/>
              </a:prstGeom>
              <a:blipFill>
                <a:blip r:embed="rId1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A6F6F6-3407-734B-BD3C-11B5AB1C6BB6}"/>
                  </a:ext>
                </a:extLst>
              </p:cNvPr>
              <p:cNvSpPr/>
              <p:nvPr/>
            </p:nvSpPr>
            <p:spPr>
              <a:xfrm>
                <a:off x="6312824" y="46290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5A6F6F6-3407-734B-BD3C-11B5AB1C6B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2824" y="4629090"/>
                <a:ext cx="868571" cy="400110"/>
              </a:xfrm>
              <a:prstGeom prst="rect">
                <a:avLst/>
              </a:prstGeom>
              <a:blipFill>
                <a:blip r:embed="rId16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3F7662-8039-FF48-B44D-28A2B0372188}"/>
                  </a:ext>
                </a:extLst>
              </p:cNvPr>
              <p:cNvSpPr/>
              <p:nvPr/>
            </p:nvSpPr>
            <p:spPr>
              <a:xfrm>
                <a:off x="5544860" y="5162490"/>
                <a:ext cx="8685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23F7662-8039-FF48-B44D-28A2B03721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60" y="5162490"/>
                <a:ext cx="868571" cy="400110"/>
              </a:xfrm>
              <a:prstGeom prst="rect">
                <a:avLst/>
              </a:prstGeom>
              <a:blipFill>
                <a:blip r:embed="rId17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DA2CC3-AB78-6047-BCEA-EAEADE2E1D6D}"/>
                  </a:ext>
                </a:extLst>
              </p:cNvPr>
              <p:cNvSpPr/>
              <p:nvPr/>
            </p:nvSpPr>
            <p:spPr>
              <a:xfrm>
                <a:off x="8306039" y="2876490"/>
                <a:ext cx="9342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68DA2CC3-AB78-6047-BCEA-EAEADE2E1D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6039" y="2876490"/>
                <a:ext cx="934295" cy="400110"/>
              </a:xfrm>
              <a:prstGeom prst="rect">
                <a:avLst/>
              </a:prstGeom>
              <a:blipFill>
                <a:blip r:embed="rId18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018B161-A624-DC44-80CF-FDB55B8EB28F}"/>
                  </a:ext>
                </a:extLst>
              </p:cNvPr>
              <p:cNvSpPr/>
              <p:nvPr/>
            </p:nvSpPr>
            <p:spPr>
              <a:xfrm>
                <a:off x="8305800" y="3714690"/>
                <a:ext cx="93429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1018B161-A624-DC44-80CF-FDB55B8EB2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0" y="3714690"/>
                <a:ext cx="934295" cy="400110"/>
              </a:xfrm>
              <a:prstGeom prst="rect">
                <a:avLst/>
              </a:prstGeom>
              <a:blipFill>
                <a:blip r:embed="rId19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D8072F7-6E7E-3D44-8393-69885913D0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16480" y="1141056"/>
            <a:ext cx="1382922" cy="161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56" grpId="0" animBg="1"/>
      <p:bldP spid="60" grpId="0" animBg="1"/>
      <p:bldP spid="67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1" grpId="0"/>
      <p:bldP spid="82" grpId="0"/>
      <p:bldP spid="83" grpId="0"/>
      <p:bldP spid="84" grpId="0"/>
      <p:bldP spid="86" grpId="0"/>
      <p:bldP spid="8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6A42C45-5E49-2546-A561-ED90A95F92F6}"/>
              </a:ext>
            </a:extLst>
          </p:cNvPr>
          <p:cNvGrpSpPr/>
          <p:nvPr/>
        </p:nvGrpSpPr>
        <p:grpSpPr>
          <a:xfrm>
            <a:off x="3733800" y="3346991"/>
            <a:ext cx="5357834" cy="3511009"/>
            <a:chOff x="2734419" y="860966"/>
            <a:chExt cx="5357834" cy="3511009"/>
          </a:xfrm>
        </p:grpSpPr>
        <p:pic>
          <p:nvPicPr>
            <p:cNvPr id="39" name="图片 27">
              <a:extLst>
                <a:ext uri="{FF2B5EF4-FFF2-40B4-BE49-F238E27FC236}">
                  <a16:creationId xmlns:a16="http://schemas.microsoft.com/office/drawing/2014/main" id="{94612B79-3160-2F46-A6AC-800B9D76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4419" y="950402"/>
              <a:ext cx="4295358" cy="3221518"/>
            </a:xfrm>
            <a:prstGeom prst="rect">
              <a:avLst/>
            </a:prstGeom>
          </p:spPr>
        </p:pic>
        <p:cxnSp>
          <p:nvCxnSpPr>
            <p:cNvPr id="40" name="直接箭头连接符 22">
              <a:extLst>
                <a:ext uri="{FF2B5EF4-FFF2-40B4-BE49-F238E27FC236}">
                  <a16:creationId xmlns:a16="http://schemas.microsoft.com/office/drawing/2014/main" id="{AC8E2AC2-E2A3-AD4E-B563-2B4D4F7665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23432" y="866775"/>
              <a:ext cx="0" cy="3505200"/>
            </a:xfrm>
            <a:prstGeom prst="straightConnector1">
              <a:avLst/>
            </a:prstGeom>
            <a:ln w="19050">
              <a:tailEnd type="stealth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21">
              <a:extLst>
                <a:ext uri="{FF2B5EF4-FFF2-40B4-BE49-F238E27FC236}">
                  <a16:creationId xmlns:a16="http://schemas.microsoft.com/office/drawing/2014/main" id="{14192B01-6CE5-924A-BD3E-0DEAA0ED71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9870" y="3661332"/>
              <a:ext cx="4032948" cy="48193"/>
            </a:xfrm>
            <a:prstGeom prst="straightConnector1">
              <a:avLst/>
            </a:prstGeom>
            <a:ln w="19050">
              <a:tailEnd type="stealth" w="lg" len="lg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27DCD0B6-F814-A441-8EA4-7B5D3B8974E9}"/>
                    </a:ext>
                  </a:extLst>
                </p:cNvPr>
                <p:cNvSpPr/>
                <p:nvPr/>
              </p:nvSpPr>
              <p:spPr>
                <a:xfrm>
                  <a:off x="6816578" y="3393024"/>
                  <a:ext cx="398955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42" name="Rectangle 23">
                  <a:extLst>
                    <a:ext uri="{FF2B5EF4-FFF2-40B4-BE49-F238E27FC236}">
                      <a16:creationId xmlns:a16="http://schemas.microsoft.com/office/drawing/2014/main" id="{27DCD0B6-F814-A441-8EA4-7B5D3B8974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578" y="3393024"/>
                  <a:ext cx="398955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24">
                  <a:extLst>
                    <a:ext uri="{FF2B5EF4-FFF2-40B4-BE49-F238E27FC236}">
                      <a16:creationId xmlns:a16="http://schemas.microsoft.com/office/drawing/2014/main" id="{EBFFBC10-5200-F441-B26D-37975CD02174}"/>
                    </a:ext>
                  </a:extLst>
                </p:cNvPr>
                <p:cNvSpPr/>
                <p:nvPr/>
              </p:nvSpPr>
              <p:spPr>
                <a:xfrm>
                  <a:off x="3500956" y="860966"/>
                  <a:ext cx="446404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400" dirty="0"/>
                </a:p>
              </p:txBody>
            </p:sp>
          </mc:Choice>
          <mc:Fallback xmlns="">
            <p:sp>
              <p:nvSpPr>
                <p:cNvPr id="43" name="Rectangle 24">
                  <a:extLst>
                    <a:ext uri="{FF2B5EF4-FFF2-40B4-BE49-F238E27FC236}">
                      <a16:creationId xmlns:a16="http://schemas.microsoft.com/office/drawing/2014/main" id="{EBFFBC10-5200-F441-B26D-37975CD021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0956" y="860966"/>
                  <a:ext cx="44640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1081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55ECBB0F-8331-C44A-8B74-F3B2962F16CD}"/>
                    </a:ext>
                  </a:extLst>
                </p:cNvPr>
                <p:cNvSpPr/>
                <p:nvPr/>
              </p:nvSpPr>
              <p:spPr>
                <a:xfrm>
                  <a:off x="5744522" y="955924"/>
                  <a:ext cx="84593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28">
                  <a:extLst>
                    <a:ext uri="{FF2B5EF4-FFF2-40B4-BE49-F238E27FC236}">
                      <a16:creationId xmlns:a16="http://schemas.microsoft.com/office/drawing/2014/main" id="{55ECBB0F-8331-C44A-8B74-F3B2962F16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4522" y="955924"/>
                  <a:ext cx="845936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28">
                  <a:extLst>
                    <a:ext uri="{FF2B5EF4-FFF2-40B4-BE49-F238E27FC236}">
                      <a16:creationId xmlns:a16="http://schemas.microsoft.com/office/drawing/2014/main" id="{7F12F973-7B97-B44D-93C3-CBF3E8DCEFFB}"/>
                    </a:ext>
                  </a:extLst>
                </p:cNvPr>
                <p:cNvSpPr/>
                <p:nvPr/>
              </p:nvSpPr>
              <p:spPr>
                <a:xfrm>
                  <a:off x="6257328" y="2247387"/>
                  <a:ext cx="1834925" cy="6767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  <m:d>
                          <m:dPr>
                            <m:ctrlPr>
                              <a:rPr lang="en-US" sz="20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den>
                        </m:f>
                      </m:oMath>
                    </m:oMathPara>
                  </a14:m>
                  <a:endParaRPr lang="en-US" sz="2000" b="1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Rectangle 28">
                  <a:extLst>
                    <a:ext uri="{FF2B5EF4-FFF2-40B4-BE49-F238E27FC236}">
                      <a16:creationId xmlns:a16="http://schemas.microsoft.com/office/drawing/2014/main" id="{7F12F973-7B97-B44D-93C3-CBF3E8DCEF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7328" y="2247387"/>
                  <a:ext cx="1834925" cy="676788"/>
                </a:xfrm>
                <a:prstGeom prst="rect">
                  <a:avLst/>
                </a:prstGeom>
                <a:blipFill>
                  <a:blip r:embed="rId7"/>
                  <a:stretch>
                    <a:fillRect b="-545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椭圆 55">
              <a:extLst>
                <a:ext uri="{FF2B5EF4-FFF2-40B4-BE49-F238E27FC236}">
                  <a16:creationId xmlns:a16="http://schemas.microsoft.com/office/drawing/2014/main" id="{199E23A5-7452-8243-9E2E-036080A3BCDC}"/>
                </a:ext>
              </a:extLst>
            </p:cNvPr>
            <p:cNvSpPr/>
            <p:nvPr/>
          </p:nvSpPr>
          <p:spPr>
            <a:xfrm>
              <a:off x="4225311" y="2906631"/>
              <a:ext cx="184680" cy="18468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7A1CC90-1735-5340-851D-06775DD0AE6B}"/>
                    </a:ext>
                  </a:extLst>
                </p:cNvPr>
                <p:cNvSpPr/>
                <p:nvPr/>
              </p:nvSpPr>
              <p:spPr>
                <a:xfrm>
                  <a:off x="6039513" y="3337629"/>
                  <a:ext cx="3545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CN" sz="1600" dirty="0"/>
                </a:p>
              </p:txBody>
            </p:sp>
          </mc:Choice>
          <mc:Fallback xmlns=""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7A1CC90-1735-5340-851D-06775DD0AE6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9513" y="3337629"/>
                  <a:ext cx="35458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接连接符 65">
            <a:extLst>
              <a:ext uri="{FF2B5EF4-FFF2-40B4-BE49-F238E27FC236}">
                <a16:creationId xmlns:a16="http://schemas.microsoft.com/office/drawing/2014/main" id="{BA4592B7-D1FD-734C-AF16-C70484B3F69D}"/>
              </a:ext>
            </a:extLst>
          </p:cNvPr>
          <p:cNvCxnSpPr>
            <a:cxnSpLocks/>
          </p:cNvCxnSpPr>
          <p:nvPr/>
        </p:nvCxnSpPr>
        <p:spPr>
          <a:xfrm>
            <a:off x="7095381" y="4081145"/>
            <a:ext cx="0" cy="206621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直接连接符 69">
            <a:extLst>
              <a:ext uri="{FF2B5EF4-FFF2-40B4-BE49-F238E27FC236}">
                <a16:creationId xmlns:a16="http://schemas.microsoft.com/office/drawing/2014/main" id="{037A7CCF-05B1-AB44-B197-942C1E6E5E8A}"/>
              </a:ext>
            </a:extLst>
          </p:cNvPr>
          <p:cNvCxnSpPr>
            <a:cxnSpLocks/>
          </p:cNvCxnSpPr>
          <p:nvPr/>
        </p:nvCxnSpPr>
        <p:spPr>
          <a:xfrm flipH="1">
            <a:off x="5906661" y="5029005"/>
            <a:ext cx="1188720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直接连接符 73">
            <a:extLst>
              <a:ext uri="{FF2B5EF4-FFF2-40B4-BE49-F238E27FC236}">
                <a16:creationId xmlns:a16="http://schemas.microsoft.com/office/drawing/2014/main" id="{E620B409-E3B3-9E41-8C89-CB598A41F8E4}"/>
              </a:ext>
            </a:extLst>
          </p:cNvPr>
          <p:cNvCxnSpPr/>
          <p:nvPr/>
        </p:nvCxnSpPr>
        <p:spPr>
          <a:xfrm>
            <a:off x="5906661" y="5029005"/>
            <a:ext cx="0" cy="116654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75">
            <a:extLst>
              <a:ext uri="{FF2B5EF4-FFF2-40B4-BE49-F238E27FC236}">
                <a16:creationId xmlns:a16="http://schemas.microsoft.com/office/drawing/2014/main" id="{84BA2A6D-464E-A140-B262-B96127B4EB20}"/>
              </a:ext>
            </a:extLst>
          </p:cNvPr>
          <p:cNvCxnSpPr>
            <a:cxnSpLocks/>
          </p:cNvCxnSpPr>
          <p:nvPr/>
        </p:nvCxnSpPr>
        <p:spPr>
          <a:xfrm flipH="1">
            <a:off x="5409372" y="5392656"/>
            <a:ext cx="497293" cy="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20">
                <a:extLst>
                  <a:ext uri="{FF2B5EF4-FFF2-40B4-BE49-F238E27FC236}">
                    <a16:creationId xmlns:a16="http://schemas.microsoft.com/office/drawing/2014/main" id="{69FF2012-0531-664D-ADE5-227BE4C2715D}"/>
                  </a:ext>
                </a:extLst>
              </p:cNvPr>
              <p:cNvSpPr/>
              <p:nvPr/>
            </p:nvSpPr>
            <p:spPr>
              <a:xfrm>
                <a:off x="6867837" y="6074103"/>
                <a:ext cx="5295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2" name="Rectangle 20">
                <a:extLst>
                  <a:ext uri="{FF2B5EF4-FFF2-40B4-BE49-F238E27FC236}">
                    <a16:creationId xmlns:a16="http://schemas.microsoft.com/office/drawing/2014/main" id="{69FF2012-0531-664D-ADE5-227BE4C27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837" y="6074103"/>
                <a:ext cx="529569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20">
                <a:extLst>
                  <a:ext uri="{FF2B5EF4-FFF2-40B4-BE49-F238E27FC236}">
                    <a16:creationId xmlns:a16="http://schemas.microsoft.com/office/drawing/2014/main" id="{13F1C9E2-6896-994C-9BA5-A8B95497A818}"/>
                  </a:ext>
                </a:extLst>
              </p:cNvPr>
              <p:cNvSpPr/>
              <p:nvPr/>
            </p:nvSpPr>
            <p:spPr>
              <a:xfrm>
                <a:off x="5679117" y="6074103"/>
                <a:ext cx="5224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3" name="Rectangle 20">
                <a:extLst>
                  <a:ext uri="{FF2B5EF4-FFF2-40B4-BE49-F238E27FC236}">
                    <a16:creationId xmlns:a16="http://schemas.microsoft.com/office/drawing/2014/main" id="{13F1C9E2-6896-994C-9BA5-A8B95497A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117" y="6074103"/>
                <a:ext cx="522451" cy="461665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椭圆 64">
            <a:extLst>
              <a:ext uri="{FF2B5EF4-FFF2-40B4-BE49-F238E27FC236}">
                <a16:creationId xmlns:a16="http://schemas.microsoft.com/office/drawing/2014/main" id="{3E69E5BD-D132-8249-887E-FB76ABC1CC0A}"/>
              </a:ext>
            </a:extLst>
          </p:cNvPr>
          <p:cNvSpPr/>
          <p:nvPr/>
        </p:nvSpPr>
        <p:spPr>
          <a:xfrm>
            <a:off x="7046044" y="498378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64">
            <a:extLst>
              <a:ext uri="{FF2B5EF4-FFF2-40B4-BE49-F238E27FC236}">
                <a16:creationId xmlns:a16="http://schemas.microsoft.com/office/drawing/2014/main" id="{1FD94BD9-0C5E-264C-BC5A-7AB983C24B06}"/>
              </a:ext>
            </a:extLst>
          </p:cNvPr>
          <p:cNvSpPr/>
          <p:nvPr/>
        </p:nvSpPr>
        <p:spPr>
          <a:xfrm>
            <a:off x="5853514" y="534954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4">
            <a:extLst>
              <a:ext uri="{FF2B5EF4-FFF2-40B4-BE49-F238E27FC236}">
                <a16:creationId xmlns:a16="http://schemas.microsoft.com/office/drawing/2014/main" id="{B5CC0B6B-C555-0D47-A399-29ACD1DAD550}"/>
              </a:ext>
            </a:extLst>
          </p:cNvPr>
          <p:cNvCxnSpPr/>
          <p:nvPr/>
        </p:nvCxnSpPr>
        <p:spPr>
          <a:xfrm>
            <a:off x="5443365" y="5392656"/>
            <a:ext cx="0" cy="80289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EE4988DA-DFAE-CD49-B61A-FFCA7B3985F6}"/>
                  </a:ext>
                </a:extLst>
              </p:cNvPr>
              <p:cNvSpPr/>
              <p:nvPr/>
            </p:nvSpPr>
            <p:spPr>
              <a:xfrm>
                <a:off x="5167053" y="6110679"/>
                <a:ext cx="5295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7" name="Rectangle 20">
                <a:extLst>
                  <a:ext uri="{FF2B5EF4-FFF2-40B4-BE49-F238E27FC236}">
                    <a16:creationId xmlns:a16="http://schemas.microsoft.com/office/drawing/2014/main" id="{EE4988DA-DFAE-CD49-B61A-FFCA7B3985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53" y="6110679"/>
                <a:ext cx="529569" cy="461665"/>
              </a:xfrm>
              <a:prstGeom prst="rect">
                <a:avLst/>
              </a:prstGeom>
              <a:blipFill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椭圆 64">
            <a:extLst>
              <a:ext uri="{FF2B5EF4-FFF2-40B4-BE49-F238E27FC236}">
                <a16:creationId xmlns:a16="http://schemas.microsoft.com/office/drawing/2014/main" id="{9CC93C2D-0122-1841-9B58-C193F06EE0F2}"/>
              </a:ext>
            </a:extLst>
          </p:cNvPr>
          <p:cNvSpPr/>
          <p:nvPr/>
        </p:nvSpPr>
        <p:spPr>
          <a:xfrm>
            <a:off x="5393590" y="5418216"/>
            <a:ext cx="99550" cy="995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/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  <a:blipFill>
                <a:blip r:embed="rId12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牛顿迭代法计算自由落体时间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/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铅球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落地的时间为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𝟏𝟎</m:t>
                        </m:r>
                      </m:e>
                    </m:rad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，求解步骤为：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blipFill>
                <a:blip r:embed="rId13"/>
                <a:stretch>
                  <a:fillRect l="-1194" t="-8511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/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1.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写出等价的非线性方程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𝟏𝟎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blipFill>
                <a:blip r:embed="rId14"/>
                <a:stretch>
                  <a:fillRect l="-1493" t="-16667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E88717-07CE-B748-A8D9-6A0AB20968D2}"/>
              </a:ext>
            </a:extLst>
          </p:cNvPr>
          <p:cNvSpPr txBox="1"/>
          <p:nvPr/>
        </p:nvSpPr>
        <p:spPr>
          <a:xfrm>
            <a:off x="368273" y="24384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其牛顿公式为：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/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blipFill>
                <a:blip r:embed="rId15"/>
                <a:stretch>
                  <a:fillRect l="-3623" t="-1613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906554-25F5-E748-B786-B979D2A62D85}"/>
              </a:ext>
            </a:extLst>
          </p:cNvPr>
          <p:cNvSpPr txBox="1"/>
          <p:nvPr/>
        </p:nvSpPr>
        <p:spPr>
          <a:xfrm>
            <a:off x="406373" y="3314561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构建牛顿迭代公式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/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4.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取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blipFill>
                <a:blip r:embed="rId16"/>
                <a:stretch>
                  <a:fillRect l="-3953" t="-7792" r="-1541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81C78F-13AA-BE43-B5F1-56D328821B6A}"/>
                  </a:ext>
                </a:extLst>
              </p:cNvPr>
              <p:cNvSpPr/>
              <p:nvPr/>
            </p:nvSpPr>
            <p:spPr>
              <a:xfrm>
                <a:off x="4519202" y="4437196"/>
                <a:ext cx="18483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CN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</a:rPr>
                        <m:t>3.16227766</m:t>
                      </m:r>
                    </m:oMath>
                  </m:oMathPara>
                </a14:m>
                <a:endParaRPr lang="en-CN" b="1" dirty="0">
                  <a:solidFill>
                    <a:srgbClr val="FF0000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81C78F-13AA-BE43-B5F1-56D328821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202" y="4437196"/>
                <a:ext cx="1848326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/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𝟏𝟎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  <a:blipFill>
                <a:blip r:embed="rId18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/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0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9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 animBg="1"/>
      <p:bldP spid="55" grpId="0" animBg="1"/>
      <p:bldP spid="57" grpId="0"/>
      <p:bldP spid="58" grpId="0" animBg="1"/>
      <p:bldP spid="19" grpId="0"/>
      <p:bldP spid="9" grpId="0"/>
      <p:bldP spid="11" grpId="0"/>
      <p:bldP spid="13" grpId="0"/>
      <p:bldP spid="16" grpId="0"/>
      <p:bldP spid="4" grpId="0"/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/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sSub>
                        <m:sSubPr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9F5043F-DDD4-B34B-8134-F735CE555B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144" y="3952807"/>
                <a:ext cx="2395015" cy="85587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牛顿迭代法计算自由落体时间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/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铅球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落地的时间为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𝒕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𝟏𝟎</m:t>
                        </m:r>
                      </m:e>
                    </m:rad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，求解步骤为：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22F34A-B2F3-6445-9AC0-4F8587E38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4" y="1066800"/>
                <a:ext cx="8482514" cy="583750"/>
              </a:xfrm>
              <a:prstGeom prst="rect">
                <a:avLst/>
              </a:prstGeom>
              <a:blipFill>
                <a:blip r:embed="rId4"/>
                <a:stretch>
                  <a:fillRect l="-1194" t="-8511" b="-212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/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1.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写出等价的非线性方程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𝒇</m:t>
                    </m:r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𝟐</m:t>
                        </m:r>
                      </m:sup>
                    </m:sSup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−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𝟏𝟎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66825-EE5D-B840-BCA7-E4B716F2B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252" y="1676400"/>
                <a:ext cx="8482514" cy="532966"/>
              </a:xfrm>
              <a:prstGeom prst="rect">
                <a:avLst/>
              </a:prstGeom>
              <a:blipFill>
                <a:blip r:embed="rId5"/>
                <a:stretch>
                  <a:fillRect l="-1493" t="-16667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E88717-07CE-B748-A8D9-6A0AB20968D2}"/>
              </a:ext>
            </a:extLst>
          </p:cNvPr>
          <p:cNvSpPr txBox="1"/>
          <p:nvPr/>
        </p:nvSpPr>
        <p:spPr>
          <a:xfrm>
            <a:off x="368273" y="2438400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其牛顿公式为：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/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388E59F-3464-8749-AB02-3AA154E49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286000"/>
                <a:ext cx="1746184" cy="781496"/>
              </a:xfrm>
              <a:prstGeom prst="rect">
                <a:avLst/>
              </a:prstGeom>
              <a:blipFill>
                <a:blip r:embed="rId6"/>
                <a:stretch>
                  <a:fillRect l="-3623" t="-1613" b="-177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79906554-25F5-E748-B786-B979D2A62D85}"/>
              </a:ext>
            </a:extLst>
          </p:cNvPr>
          <p:cNvSpPr txBox="1"/>
          <p:nvPr/>
        </p:nvSpPr>
        <p:spPr>
          <a:xfrm>
            <a:off x="406373" y="3314561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构建牛顿迭代公式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/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4.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 </a:t>
                </a:r>
                <a:r>
                  <a:rPr lang="zh-CN" altLang="en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取</a:t>
                </a:r>
                <a:r>
                  <a:rPr lang="zh-CN" altLang="en-US" sz="2800" b="1" dirty="0">
                    <a:solidFill>
                      <a:srgbClr val="0000FF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初始值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𝟎</m:t>
                        </m:r>
                      </m:sub>
                    </m:sSub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𝟒</m:t>
                    </m:r>
                  </m:oMath>
                </a14:m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，迭代计算：</a:t>
                </a:r>
                <a:endParaRPr lang="en-US" altLang="zh-CN" sz="2800" b="1" dirty="0"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0748438-6CD9-4B4C-AEF3-9215C5BD3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909" y="4913293"/>
                <a:ext cx="3212607" cy="954107"/>
              </a:xfrm>
              <a:prstGeom prst="rect">
                <a:avLst/>
              </a:prstGeom>
              <a:blipFill>
                <a:blip r:embed="rId7"/>
                <a:stretch>
                  <a:fillRect l="-3953" t="-7792" r="-1541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/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𝒕</m:t>
                              </m:r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−</m:t>
                          </m:r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</a:rPr>
                            <m:t>𝟏𝟎</m:t>
                          </m:r>
                        </m:num>
                        <m:den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7919D0-6899-2247-BF89-E05538675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579" y="2209800"/>
                <a:ext cx="2076209" cy="842859"/>
              </a:xfrm>
              <a:prstGeom prst="rect">
                <a:avLst/>
              </a:prstGeom>
              <a:blipFill>
                <a:blip r:embed="rId8"/>
                <a:stretch>
                  <a:fillRect b="-4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/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CN" sz="2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𝟓</m:t>
                          </m:r>
                        </m:num>
                        <m:den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9EC0A1-8680-964F-8C84-E007C06B57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3866" y="2286000"/>
                <a:ext cx="1484189" cy="793679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17">
                <a:extLst>
                  <a:ext uri="{FF2B5EF4-FFF2-40B4-BE49-F238E27FC236}">
                    <a16:creationId xmlns:a16="http://schemas.microsoft.com/office/drawing/2014/main" id="{9004CDFA-4803-D94C-A270-DDBD034B2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336073"/>
                  </p:ext>
                </p:extLst>
              </p:nvPr>
            </p:nvGraphicFramePr>
            <p:xfrm>
              <a:off x="4280398" y="3200400"/>
              <a:ext cx="4763634" cy="3621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034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4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N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24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N" sz="24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24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17">
                <a:extLst>
                  <a:ext uri="{FF2B5EF4-FFF2-40B4-BE49-F238E27FC236}">
                    <a16:creationId xmlns:a16="http://schemas.microsoft.com/office/drawing/2014/main" id="{9004CDFA-4803-D94C-A270-DDBD034B2B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1336073"/>
                  </p:ext>
                </p:extLst>
              </p:nvPr>
            </p:nvGraphicFramePr>
            <p:xfrm>
              <a:off x="4280398" y="3200400"/>
              <a:ext cx="4763634" cy="362127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68034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895600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</a:tblGrid>
                  <a:tr h="847598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4629" t="-1493" r="-873" b="-3477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219355" r="-157143" b="-6516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309375" r="-157143" b="-53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422581" r="-157143" b="-4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522581" r="-157143" b="-3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622581" r="-157143" b="-24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700000" r="-157143" b="-1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0"/>
                          <a:stretch>
                            <a:fillRect l="-680" t="-825806" r="-157143" b="-451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b="1" i="0" u="none" strike="noStrike" dirty="0">
                              <a:solidFill>
                                <a:srgbClr val="FF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97761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牛顿迭代格式收敛性分析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6" name="Table 17">
                <a:extLst>
                  <a:ext uri="{FF2B5EF4-FFF2-40B4-BE49-F238E27FC236}">
                    <a16:creationId xmlns:a16="http://schemas.microsoft.com/office/drawing/2014/main" id="{5F716A9A-16B0-BE44-81D2-5BCA0CC539D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8199" y="1524000"/>
              <a:ext cx="7391401" cy="5247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3463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726924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  <a:gridCol w="3301014">
                      <a:extLst>
                        <a:ext uri="{9D8B030D-6E8A-4147-A177-3AD203B41FA5}">
                          <a16:colId xmlns:a16="http://schemas.microsoft.com/office/drawing/2014/main" val="1769222326"/>
                        </a:ext>
                      </a:extLst>
                    </a:gridCol>
                  </a:tblGrid>
                  <a:tr h="711074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000" b="1" i="1" dirty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lang="en-US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b>
                                </m:sSub>
                                <m:r>
                                  <a:rPr lang="en-US" sz="20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CN" sz="2000" b="1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𝒕</m:t>
                                        </m:r>
                                      </m:e>
                                      <m:sub>
                                        <m:r>
                                          <a:rPr lang="en-US" sz="2000" b="1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CN" sz="20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altLang="zh-CN" sz="21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3.1916464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kumimoji="0" lang="en-US" altLang="zh-CN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3.172985726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3.166201884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altLang="zh-CN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3.163718447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2100" b="1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CN" sz="21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36378384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8517131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𝒕</m:t>
                                    </m:r>
                                  </m:e>
                                  <m:sub>
                                    <m:r>
                                      <a:rPr kumimoji="0" lang="en-US" sz="2100" b="1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𝟐𝟐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5795203"/>
                      </a:ext>
                    </a:extLst>
                  </a:tr>
                  <a:tr h="40550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1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1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148436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6" name="Table 17">
                <a:extLst>
                  <a:ext uri="{FF2B5EF4-FFF2-40B4-BE49-F238E27FC236}">
                    <a16:creationId xmlns:a16="http://schemas.microsoft.com/office/drawing/2014/main" id="{5F716A9A-16B0-BE44-81D2-5BCA0CC539D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5099158"/>
                  </p:ext>
                </p:extLst>
              </p:nvPr>
            </p:nvGraphicFramePr>
            <p:xfrm>
              <a:off x="838199" y="1524000"/>
              <a:ext cx="7391401" cy="52478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63463">
                      <a:extLst>
                        <a:ext uri="{9D8B030D-6E8A-4147-A177-3AD203B41FA5}">
                          <a16:colId xmlns:a16="http://schemas.microsoft.com/office/drawing/2014/main" val="1008883769"/>
                        </a:ext>
                      </a:extLst>
                    </a:gridCol>
                    <a:gridCol w="2726924">
                      <a:extLst>
                        <a:ext uri="{9D8B030D-6E8A-4147-A177-3AD203B41FA5}">
                          <a16:colId xmlns:a16="http://schemas.microsoft.com/office/drawing/2014/main" val="1900213629"/>
                        </a:ext>
                      </a:extLst>
                    </a:gridCol>
                    <a:gridCol w="3301014">
                      <a:extLst>
                        <a:ext uri="{9D8B030D-6E8A-4147-A177-3AD203B41FA5}">
                          <a16:colId xmlns:a16="http://schemas.microsoft.com/office/drawing/2014/main" val="1769222326"/>
                        </a:ext>
                      </a:extLst>
                    </a:gridCol>
                  </a:tblGrid>
                  <a:tr h="721551">
                    <a:tc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50233" t="-1754" r="-122326" b="-6491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CN" sz="2400" b="1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>
                        <a:solidFill>
                          <a:schemeClr val="tx2">
                            <a:lumMod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629154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81250" r="-442593" b="-105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2858400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272727" r="-442593" b="-92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3.25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087696355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384375" r="-442593" b="-8531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3.16346154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3.244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32943568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469697" r="-442593" b="-72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3.16227788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3.1916464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5992144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587500" r="-442593" b="-6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3.172985726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84283759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666667" r="-442593" b="-530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3.166201884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719037606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790625" r="-442593" b="-446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200" b="0" i="0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3.163718447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129638841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863636" r="-442593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1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……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136378384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993750" r="-442593" b="-243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3.162277661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448517131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060606" r="-442593" b="-13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935795203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t="-1196875" r="-442593" b="-40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en-CN" sz="2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CN" sz="2200" b="1" i="0" u="none" strike="noStrike" dirty="0">
                              <a:solidFill>
                                <a:srgbClr val="0000FF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3.16227766</a:t>
                          </a:r>
                        </a:p>
                      </a:txBody>
                      <a:tcPr marL="9525" marR="9525" marT="9525" marB="0" anchor="b"/>
                    </a:tc>
                    <a:extLst>
                      <a:ext uri="{0D108BD9-81ED-4DB2-BD59-A6C34878D82A}">
                        <a16:rowId xmlns:a16="http://schemas.microsoft.com/office/drawing/2014/main" val="23148436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695291"/>
                <a:ext cx="3006528" cy="428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0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695291"/>
                <a:ext cx="3006528" cy="4285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7F88D9E-0348-7540-8243-626D988BEE65}"/>
              </a:ext>
            </a:extLst>
          </p:cNvPr>
          <p:cNvSpPr txBox="1"/>
          <p:nvPr/>
        </p:nvSpPr>
        <p:spPr>
          <a:xfrm>
            <a:off x="2667000" y="104932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牛顿迭代格式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75DA6-721D-094A-BE51-C36DFC8B8FEA}"/>
              </a:ext>
            </a:extLst>
          </p:cNvPr>
          <p:cNvSpPr txBox="1"/>
          <p:nvPr/>
        </p:nvSpPr>
        <p:spPr>
          <a:xfrm>
            <a:off x="5486400" y="104932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一般迭代格式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F3971511-39BF-5041-8B29-1FD5CE024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3899" y="4147915"/>
                <a:ext cx="1117872" cy="542604"/>
              </a:xfrm>
              <a:prstGeom prst="wedgeEllipseCallout">
                <a:avLst>
                  <a:gd name="adj1" fmla="val -313488"/>
                  <a:gd name="adj2" fmla="val -38899"/>
                </a:avLst>
              </a:prstGeom>
              <a:solidFill>
                <a:schemeClr val="accent6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CN" sz="2400" b="1" i="1" dirty="0">
                          <a:latin typeface="Cambria Math" panose="02040503050406030204" pitchFamily="18" charset="0"/>
                          <a:cs typeface="宋体" charset="0"/>
                        </a:rPr>
                        <m:t>收敛快</m:t>
                      </m:r>
                    </m:oMath>
                  </m:oMathPara>
                </a14:m>
                <a:endParaRPr lang="en-US" altLang="zh-CN" sz="2400" b="1" dirty="0">
                  <a:solidFill>
                    <a:srgbClr val="0000FF"/>
                  </a:solidFill>
                  <a:latin typeface="SimSun" panose="02010600030101010101" pitchFamily="2" charset="-122"/>
                  <a:ea typeface="SimSun" panose="02010600030101010101" pitchFamily="2" charset="-122"/>
                  <a:cs typeface="楷体_GB2312" charset="0"/>
                </a:endParaRPr>
              </a:p>
            </p:txBody>
          </p:sp>
        </mc:Choice>
        <mc:Fallback xmlns="">
          <p:sp>
            <p:nvSpPr>
              <p:cNvPr id="9" name="AutoShape 10">
                <a:extLst>
                  <a:ext uri="{FF2B5EF4-FFF2-40B4-BE49-F238E27FC236}">
                    <a16:creationId xmlns:a16="http://schemas.microsoft.com/office/drawing/2014/main" id="{F3971511-39BF-5041-8B29-1FD5CE0247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33899" y="4147915"/>
                <a:ext cx="1117872" cy="542604"/>
              </a:xfrm>
              <a:prstGeom prst="wedgeEllipseCallout">
                <a:avLst>
                  <a:gd name="adj1" fmla="val -313488"/>
                  <a:gd name="adj2" fmla="val -38899"/>
                </a:avLst>
              </a:prstGeom>
              <a:blipFill>
                <a:blip r:embed="rId5"/>
                <a:stretch>
                  <a:fillRect b="-888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97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-762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牛顿迭代格式收敛性分析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609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940CE6E-8649-E84D-9EE2-E59520426459}"/>
              </a:ext>
            </a:extLst>
          </p:cNvPr>
          <p:cNvSpPr txBox="1"/>
          <p:nvPr/>
        </p:nvSpPr>
        <p:spPr>
          <a:xfrm>
            <a:off x="128086" y="4048780"/>
            <a:ext cx="8482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牛顿迭代法的收敛性依赖于</a:t>
            </a:r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初始值的选取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69" name="Line 4">
            <a:extLst>
              <a:ext uri="{FF2B5EF4-FFF2-40B4-BE49-F238E27FC236}">
                <a16:creationId xmlns:a16="http://schemas.microsoft.com/office/drawing/2014/main" id="{27CE9E0D-BF1E-E142-A833-11A89335D48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0" y="5715000"/>
            <a:ext cx="7620000" cy="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70" name="Group 8">
            <a:extLst>
              <a:ext uri="{FF2B5EF4-FFF2-40B4-BE49-F238E27FC236}">
                <a16:creationId xmlns:a16="http://schemas.microsoft.com/office/drawing/2014/main" id="{7ABDB184-564A-E745-B6B5-BE20F870F6D6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4559300"/>
            <a:ext cx="6781800" cy="2298700"/>
            <a:chOff x="720" y="1384"/>
            <a:chExt cx="4272" cy="1448"/>
          </a:xfrm>
        </p:grpSpPr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53E1822C-73DA-BF45-B76C-DD57481D0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" y="2112"/>
              <a:ext cx="1200" cy="720"/>
            </a:xfrm>
            <a:custGeom>
              <a:avLst/>
              <a:gdLst>
                <a:gd name="T0" fmla="*/ 0 w 1200"/>
                <a:gd name="T1" fmla="*/ 720 h 720"/>
                <a:gd name="T2" fmla="*/ 384 w 1200"/>
                <a:gd name="T3" fmla="*/ 672 h 720"/>
                <a:gd name="T4" fmla="*/ 816 w 1200"/>
                <a:gd name="T5" fmla="*/ 480 h 720"/>
                <a:gd name="T6" fmla="*/ 1200 w 1200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0" h="720">
                  <a:moveTo>
                    <a:pt x="0" y="720"/>
                  </a:moveTo>
                  <a:cubicBezTo>
                    <a:pt x="124" y="716"/>
                    <a:pt x="248" y="712"/>
                    <a:pt x="384" y="672"/>
                  </a:cubicBezTo>
                  <a:cubicBezTo>
                    <a:pt x="520" y="632"/>
                    <a:pt x="680" y="592"/>
                    <a:pt x="816" y="480"/>
                  </a:cubicBezTo>
                  <a:cubicBezTo>
                    <a:pt x="952" y="368"/>
                    <a:pt x="1076" y="184"/>
                    <a:pt x="120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31A79A40-2757-4F45-B97B-733E734242F7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1920" y="1392"/>
              <a:ext cx="1200" cy="720"/>
            </a:xfrm>
            <a:custGeom>
              <a:avLst/>
              <a:gdLst>
                <a:gd name="T0" fmla="*/ 0 w 1200"/>
                <a:gd name="T1" fmla="*/ 720 h 720"/>
                <a:gd name="T2" fmla="*/ 384 w 1200"/>
                <a:gd name="T3" fmla="*/ 672 h 720"/>
                <a:gd name="T4" fmla="*/ 816 w 1200"/>
                <a:gd name="T5" fmla="*/ 480 h 720"/>
                <a:gd name="T6" fmla="*/ 1200 w 1200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00" h="720">
                  <a:moveTo>
                    <a:pt x="0" y="720"/>
                  </a:moveTo>
                  <a:cubicBezTo>
                    <a:pt x="124" y="716"/>
                    <a:pt x="248" y="712"/>
                    <a:pt x="384" y="672"/>
                  </a:cubicBezTo>
                  <a:cubicBezTo>
                    <a:pt x="520" y="632"/>
                    <a:pt x="680" y="592"/>
                    <a:pt x="816" y="480"/>
                  </a:cubicBezTo>
                  <a:cubicBezTo>
                    <a:pt x="952" y="368"/>
                    <a:pt x="1076" y="184"/>
                    <a:pt x="1200" y="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D5463D6D-9C44-BD4D-8147-63B9E90E2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0" y="1384"/>
              <a:ext cx="1872" cy="680"/>
            </a:xfrm>
            <a:custGeom>
              <a:avLst/>
              <a:gdLst>
                <a:gd name="T0" fmla="*/ 0 w 1872"/>
                <a:gd name="T1" fmla="*/ 8 h 680"/>
                <a:gd name="T2" fmla="*/ 144 w 1872"/>
                <a:gd name="T3" fmla="*/ 8 h 680"/>
                <a:gd name="T4" fmla="*/ 432 w 1872"/>
                <a:gd name="T5" fmla="*/ 56 h 680"/>
                <a:gd name="T6" fmla="*/ 768 w 1872"/>
                <a:gd name="T7" fmla="*/ 296 h 680"/>
                <a:gd name="T8" fmla="*/ 1056 w 1872"/>
                <a:gd name="T9" fmla="*/ 536 h 680"/>
                <a:gd name="T10" fmla="*/ 1296 w 1872"/>
                <a:gd name="T11" fmla="*/ 632 h 680"/>
                <a:gd name="T12" fmla="*/ 1872 w 1872"/>
                <a:gd name="T13" fmla="*/ 680 h 68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872" h="680">
                  <a:moveTo>
                    <a:pt x="0" y="8"/>
                  </a:moveTo>
                  <a:cubicBezTo>
                    <a:pt x="36" y="4"/>
                    <a:pt x="72" y="0"/>
                    <a:pt x="144" y="8"/>
                  </a:cubicBezTo>
                  <a:cubicBezTo>
                    <a:pt x="216" y="16"/>
                    <a:pt x="328" y="8"/>
                    <a:pt x="432" y="56"/>
                  </a:cubicBezTo>
                  <a:cubicBezTo>
                    <a:pt x="536" y="104"/>
                    <a:pt x="664" y="216"/>
                    <a:pt x="768" y="296"/>
                  </a:cubicBezTo>
                  <a:cubicBezTo>
                    <a:pt x="872" y="376"/>
                    <a:pt x="968" y="480"/>
                    <a:pt x="1056" y="536"/>
                  </a:cubicBezTo>
                  <a:cubicBezTo>
                    <a:pt x="1144" y="592"/>
                    <a:pt x="1160" y="608"/>
                    <a:pt x="1296" y="632"/>
                  </a:cubicBezTo>
                  <a:cubicBezTo>
                    <a:pt x="1432" y="656"/>
                    <a:pt x="1652" y="668"/>
                    <a:pt x="1872" y="680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sp>
        <p:nvSpPr>
          <p:cNvPr id="74" name="Text Box 9">
            <a:extLst>
              <a:ext uri="{FF2B5EF4-FFF2-40B4-BE49-F238E27FC236}">
                <a16:creationId xmlns:a16="http://schemas.microsoft.com/office/drawing/2014/main" id="{3D1C082C-2D3D-6B45-ABB2-E58E0C018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5638800"/>
            <a:ext cx="53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b="1" i="1">
                <a:solidFill>
                  <a:srgbClr val="FF3300"/>
                </a:solidFill>
                <a:ea typeface="宋体" pitchFamily="2" charset="-122"/>
              </a:rPr>
              <a:t>x</a:t>
            </a:r>
            <a:r>
              <a:rPr lang="en-US" altLang="zh-CN" b="1">
                <a:solidFill>
                  <a:srgbClr val="FF3300"/>
                </a:solidFill>
                <a:ea typeface="宋体" pitchFamily="2" charset="-122"/>
              </a:rPr>
              <a:t>*</a:t>
            </a:r>
            <a:endParaRPr lang="en-US" altLang="zh-CN" b="1" i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75" name="Group 36">
            <a:extLst>
              <a:ext uri="{FF2B5EF4-FFF2-40B4-BE49-F238E27FC236}">
                <a16:creationId xmlns:a16="http://schemas.microsoft.com/office/drawing/2014/main" id="{F1696EEC-75EE-794C-906D-DE8D3E108465}"/>
              </a:ext>
            </a:extLst>
          </p:cNvPr>
          <p:cNvGrpSpPr>
            <a:grpSpLocks/>
          </p:cNvGrpSpPr>
          <p:nvPr/>
        </p:nvGrpSpPr>
        <p:grpSpPr bwMode="auto">
          <a:xfrm>
            <a:off x="2133600" y="5257800"/>
            <a:ext cx="457200" cy="1335088"/>
            <a:chOff x="1344" y="1824"/>
            <a:chExt cx="288" cy="841"/>
          </a:xfrm>
        </p:grpSpPr>
        <p:sp>
          <p:nvSpPr>
            <p:cNvPr id="76" name="Text Box 10">
              <a:extLst>
                <a:ext uri="{FF2B5EF4-FFF2-40B4-BE49-F238E27FC236}">
                  <a16:creationId xmlns:a16="http://schemas.microsoft.com/office/drawing/2014/main" id="{FDD9BD3F-2470-384A-8C23-C5CE7BF56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4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rgbClr val="008000"/>
                  </a:solidFill>
                  <a:ea typeface="宋体" pitchFamily="2" charset="-122"/>
                </a:rPr>
                <a:t>x</a:t>
              </a:r>
              <a:r>
                <a:rPr lang="en-US" altLang="zh-CN" b="1" baseline="-25000">
                  <a:solidFill>
                    <a:srgbClr val="008000"/>
                  </a:solidFill>
                  <a:ea typeface="宋体" pitchFamily="2" charset="-122"/>
                </a:rPr>
                <a:t>0</a:t>
              </a:r>
              <a:endParaRPr lang="en-US" altLang="zh-CN" b="1" i="1">
                <a:solidFill>
                  <a:srgbClr val="008000"/>
                </a:solidFill>
                <a:ea typeface="宋体" pitchFamily="2" charset="-122"/>
              </a:endParaRPr>
            </a:p>
          </p:txBody>
        </p:sp>
        <p:sp>
          <p:nvSpPr>
            <p:cNvPr id="77" name="Line 11">
              <a:extLst>
                <a:ext uri="{FF2B5EF4-FFF2-40B4-BE49-F238E27FC236}">
                  <a16:creationId xmlns:a16="http://schemas.microsoft.com/office/drawing/2014/main" id="{DCB68674-132E-914E-A719-D69894F2D9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2112"/>
              <a:ext cx="0" cy="553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78" name="Line 14">
            <a:extLst>
              <a:ext uri="{FF2B5EF4-FFF2-40B4-BE49-F238E27FC236}">
                <a16:creationId xmlns:a16="http://schemas.microsoft.com/office/drawing/2014/main" id="{8566ECE8-B3E4-2244-9E92-679122768E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5715000"/>
            <a:ext cx="1295400" cy="877888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79" name="Line 15">
            <a:extLst>
              <a:ext uri="{FF2B5EF4-FFF2-40B4-BE49-F238E27FC236}">
                <a16:creationId xmlns:a16="http://schemas.microsoft.com/office/drawing/2014/main" id="{FE69E468-1DA8-FA4B-8A97-CF39A227AE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81400" y="5029200"/>
            <a:ext cx="0" cy="685800"/>
          </a:xfrm>
          <a:prstGeom prst="line">
            <a:avLst/>
          </a:prstGeom>
          <a:noFill/>
          <a:ln w="15875">
            <a:solidFill>
              <a:srgbClr val="008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0" name="Line 16">
            <a:extLst>
              <a:ext uri="{FF2B5EF4-FFF2-40B4-BE49-F238E27FC236}">
                <a16:creationId xmlns:a16="http://schemas.microsoft.com/office/drawing/2014/main" id="{B010C9FF-46F1-3247-9E15-49FA8E4617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7513" y="5029200"/>
            <a:ext cx="609600" cy="685800"/>
          </a:xfrm>
          <a:prstGeom prst="line">
            <a:avLst/>
          </a:prstGeom>
          <a:noFill/>
          <a:ln w="15875">
            <a:solidFill>
              <a:srgbClr val="00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1" name="Text Box 18">
            <a:extLst>
              <a:ext uri="{FF2B5EF4-FFF2-40B4-BE49-F238E27FC236}">
                <a16:creationId xmlns:a16="http://schemas.microsoft.com/office/drawing/2014/main" id="{C433871F-BEFD-2B46-928B-20EBE18D5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0292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FF3300"/>
                </a:solidFill>
                <a:ea typeface="宋体" pitchFamily="2" charset="-122"/>
                <a:sym typeface="Wingdings" pitchFamily="2" charset="2"/>
              </a:rPr>
              <a:t></a:t>
            </a:r>
            <a:endParaRPr lang="en-US" altLang="zh-CN" sz="3200" b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82" name="Group 22">
            <a:extLst>
              <a:ext uri="{FF2B5EF4-FFF2-40B4-BE49-F238E27FC236}">
                <a16:creationId xmlns:a16="http://schemas.microsoft.com/office/drawing/2014/main" id="{B83C62DF-9DF7-9840-AA89-EADBF912C514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257800"/>
            <a:ext cx="457200" cy="1600200"/>
            <a:chOff x="768" y="1824"/>
            <a:chExt cx="288" cy="1008"/>
          </a:xfrm>
        </p:grpSpPr>
        <p:sp>
          <p:nvSpPr>
            <p:cNvPr id="83" name="Text Box 20">
              <a:extLst>
                <a:ext uri="{FF2B5EF4-FFF2-40B4-BE49-F238E27FC236}">
                  <a16:creationId xmlns:a16="http://schemas.microsoft.com/office/drawing/2014/main" id="{4271AFBC-3CC4-A046-B7DC-7E174BADC1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ea typeface="宋体" pitchFamily="2" charset="-122"/>
                </a:rPr>
                <a:t>x</a:t>
              </a:r>
              <a:r>
                <a:rPr lang="en-US" altLang="zh-CN" b="1" baseline="-25000">
                  <a:ea typeface="宋体" pitchFamily="2" charset="-122"/>
                </a:rPr>
                <a:t>0</a:t>
              </a:r>
              <a:endParaRPr lang="en-US" altLang="zh-CN" b="1" i="1">
                <a:ea typeface="宋体" pitchFamily="2" charset="-122"/>
              </a:endParaRPr>
            </a:p>
          </p:txBody>
        </p:sp>
        <p:sp>
          <p:nvSpPr>
            <p:cNvPr id="84" name="Line 21">
              <a:extLst>
                <a:ext uri="{FF2B5EF4-FFF2-40B4-BE49-F238E27FC236}">
                  <a16:creationId xmlns:a16="http://schemas.microsoft.com/office/drawing/2014/main" id="{BDC605A6-9A51-B342-AFB7-39B7F06341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2112"/>
              <a:ext cx="0" cy="72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85" name="Line 23">
            <a:extLst>
              <a:ext uri="{FF2B5EF4-FFF2-40B4-BE49-F238E27FC236}">
                <a16:creationId xmlns:a16="http://schemas.microsoft.com/office/drawing/2014/main" id="{DF1192BF-6889-F04E-AE1E-A1E58ADEBB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5715000"/>
            <a:ext cx="6705600" cy="1143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86" name="Text Box 24">
            <a:extLst>
              <a:ext uri="{FF2B5EF4-FFF2-40B4-BE49-F238E27FC236}">
                <a16:creationId xmlns:a16="http://schemas.microsoft.com/office/drawing/2014/main" id="{3ED0BA85-FC0C-3443-AD17-125E361F2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029200"/>
            <a:ext cx="609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sz="3200" b="1">
                <a:solidFill>
                  <a:srgbClr val="FF3300"/>
                </a:solidFill>
                <a:ea typeface="宋体" pitchFamily="2" charset="-122"/>
                <a:sym typeface="Wingdings" pitchFamily="2" charset="2"/>
              </a:rPr>
              <a:t></a:t>
            </a:r>
            <a:endParaRPr lang="en-US" altLang="zh-CN" sz="3200" b="1">
              <a:solidFill>
                <a:srgbClr val="FF3300"/>
              </a:solidFill>
              <a:ea typeface="宋体" pitchFamily="2" charset="-122"/>
            </a:endParaRPr>
          </a:p>
        </p:txBody>
      </p:sp>
      <p:grpSp>
        <p:nvGrpSpPr>
          <p:cNvPr id="87" name="Group 37">
            <a:extLst>
              <a:ext uri="{FF2B5EF4-FFF2-40B4-BE49-F238E27FC236}">
                <a16:creationId xmlns:a16="http://schemas.microsoft.com/office/drawing/2014/main" id="{D69E56B6-5C08-B14A-82C4-FE94F5A5AE89}"/>
              </a:ext>
            </a:extLst>
          </p:cNvPr>
          <p:cNvGrpSpPr>
            <a:grpSpLocks/>
          </p:cNvGrpSpPr>
          <p:nvPr/>
        </p:nvGrpSpPr>
        <p:grpSpPr bwMode="auto">
          <a:xfrm>
            <a:off x="1752600" y="5257800"/>
            <a:ext cx="457200" cy="1482725"/>
            <a:chOff x="1104" y="1824"/>
            <a:chExt cx="288" cy="934"/>
          </a:xfrm>
        </p:grpSpPr>
        <p:sp>
          <p:nvSpPr>
            <p:cNvPr id="88" name="Text Box 26">
              <a:extLst>
                <a:ext uri="{FF2B5EF4-FFF2-40B4-BE49-F238E27FC236}">
                  <a16:creationId xmlns:a16="http://schemas.microsoft.com/office/drawing/2014/main" id="{862B81DB-6095-0C4A-AB6C-34357FB0C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824"/>
              <a:ext cx="2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defRPr/>
              </a:pPr>
              <a:r>
                <a:rPr lang="en-US" altLang="zh-CN" b="1" i="1">
                  <a:solidFill>
                    <a:schemeClr val="accent2"/>
                  </a:solidFill>
                  <a:ea typeface="宋体" pitchFamily="2" charset="-122"/>
                </a:rPr>
                <a:t>x</a:t>
              </a:r>
              <a:r>
                <a:rPr lang="en-US" altLang="zh-CN" b="1" baseline="-25000">
                  <a:solidFill>
                    <a:schemeClr val="accent2"/>
                  </a:solidFill>
                  <a:ea typeface="宋体" pitchFamily="2" charset="-122"/>
                </a:rPr>
                <a:t>0</a:t>
              </a:r>
              <a:endParaRPr lang="en-US" altLang="zh-CN" b="1" i="1">
                <a:solidFill>
                  <a:schemeClr val="accent2"/>
                </a:solidFill>
                <a:ea typeface="宋体" pitchFamily="2" charset="-122"/>
              </a:endParaRPr>
            </a:p>
          </p:txBody>
        </p:sp>
        <p:sp>
          <p:nvSpPr>
            <p:cNvPr id="89" name="Line 27">
              <a:extLst>
                <a:ext uri="{FF2B5EF4-FFF2-40B4-BE49-F238E27FC236}">
                  <a16:creationId xmlns:a16="http://schemas.microsoft.com/office/drawing/2014/main" id="{E6039F68-886D-BD46-81C2-FC9690204A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0" y="2112"/>
              <a:ext cx="0" cy="646"/>
            </a:xfrm>
            <a:prstGeom prst="line">
              <a:avLst/>
            </a:prstGeom>
            <a:noFill/>
            <a:ln w="15875">
              <a:solidFill>
                <a:schemeClr val="accent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  <a:ea typeface="ＭＳ Ｐゴシック" charset="0"/>
              </a:endParaRPr>
            </a:p>
          </p:txBody>
        </p:sp>
      </p:grpSp>
      <p:sp>
        <p:nvSpPr>
          <p:cNvPr id="90" name="Line 32">
            <a:extLst>
              <a:ext uri="{FF2B5EF4-FFF2-40B4-BE49-F238E27FC236}">
                <a16:creationId xmlns:a16="http://schemas.microsoft.com/office/drawing/2014/main" id="{1131B4BD-C949-F843-9821-63F1559F58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5711825"/>
            <a:ext cx="2403475" cy="1042988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91" name="Line 33">
            <a:extLst>
              <a:ext uri="{FF2B5EF4-FFF2-40B4-BE49-F238E27FC236}">
                <a16:creationId xmlns:a16="http://schemas.microsoft.com/office/drawing/2014/main" id="{57C50498-66A4-5543-B170-F529784722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4632325"/>
            <a:ext cx="2403475" cy="1062038"/>
          </a:xfrm>
          <a:prstGeom prst="line">
            <a:avLst/>
          </a:prstGeom>
          <a:noFill/>
          <a:ln w="158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92" name="Line 34">
            <a:extLst>
              <a:ext uri="{FF2B5EF4-FFF2-40B4-BE49-F238E27FC236}">
                <a16:creationId xmlns:a16="http://schemas.microsoft.com/office/drawing/2014/main" id="{F7D8FA8F-169D-BA49-8434-20838422C3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775" y="4648200"/>
            <a:ext cx="0" cy="1066800"/>
          </a:xfrm>
          <a:prstGeom prst="line">
            <a:avLst/>
          </a:prstGeom>
          <a:noFill/>
          <a:ln w="15875">
            <a:solidFill>
              <a:schemeClr val="accent2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93" name="Group 39">
            <a:extLst>
              <a:ext uri="{FF2B5EF4-FFF2-40B4-BE49-F238E27FC236}">
                <a16:creationId xmlns:a16="http://schemas.microsoft.com/office/drawing/2014/main" id="{58F520FB-78AD-F44C-A922-A07791935FB7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4419600"/>
            <a:ext cx="1095375" cy="946150"/>
            <a:chOff x="2430" y="438"/>
            <a:chExt cx="878" cy="878"/>
          </a:xfrm>
        </p:grpSpPr>
        <p:grpSp>
          <p:nvGrpSpPr>
            <p:cNvPr id="94" name="Group 40">
              <a:extLst>
                <a:ext uri="{FF2B5EF4-FFF2-40B4-BE49-F238E27FC236}">
                  <a16:creationId xmlns:a16="http://schemas.microsoft.com/office/drawing/2014/main" id="{2299A3EC-1F20-8442-B1EB-83FE34DA2E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61" y="979"/>
              <a:ext cx="417" cy="107"/>
              <a:chOff x="2661" y="979"/>
              <a:chExt cx="417" cy="107"/>
            </a:xfrm>
          </p:grpSpPr>
          <p:sp>
            <p:nvSpPr>
              <p:cNvPr id="127" name="Freeform 41">
                <a:extLst>
                  <a:ext uri="{FF2B5EF4-FFF2-40B4-BE49-F238E27FC236}">
                    <a16:creationId xmlns:a16="http://schemas.microsoft.com/office/drawing/2014/main" id="{4A2E3C86-86A3-534C-B62D-2660B6B7F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" y="979"/>
                <a:ext cx="37" cy="107"/>
              </a:xfrm>
              <a:custGeom>
                <a:avLst/>
                <a:gdLst>
                  <a:gd name="T0" fmla="*/ 1 w 37"/>
                  <a:gd name="T1" fmla="*/ 7 h 107"/>
                  <a:gd name="T2" fmla="*/ 15 w 37"/>
                  <a:gd name="T3" fmla="*/ 1 h 107"/>
                  <a:gd name="T4" fmla="*/ 22 w 37"/>
                  <a:gd name="T5" fmla="*/ 0 h 107"/>
                  <a:gd name="T6" fmla="*/ 27 w 37"/>
                  <a:gd name="T7" fmla="*/ 0 h 107"/>
                  <a:gd name="T8" fmla="*/ 30 w 37"/>
                  <a:gd name="T9" fmla="*/ 1 h 107"/>
                  <a:gd name="T10" fmla="*/ 33 w 37"/>
                  <a:gd name="T11" fmla="*/ 3 h 107"/>
                  <a:gd name="T12" fmla="*/ 36 w 37"/>
                  <a:gd name="T13" fmla="*/ 9 h 107"/>
                  <a:gd name="T14" fmla="*/ 37 w 37"/>
                  <a:gd name="T15" fmla="*/ 15 h 107"/>
                  <a:gd name="T16" fmla="*/ 36 w 37"/>
                  <a:gd name="T17" fmla="*/ 23 h 107"/>
                  <a:gd name="T18" fmla="*/ 35 w 37"/>
                  <a:gd name="T19" fmla="*/ 29 h 107"/>
                  <a:gd name="T20" fmla="*/ 31 w 37"/>
                  <a:gd name="T21" fmla="*/ 36 h 107"/>
                  <a:gd name="T22" fmla="*/ 28 w 37"/>
                  <a:gd name="T23" fmla="*/ 41 h 107"/>
                  <a:gd name="T24" fmla="*/ 24 w 37"/>
                  <a:gd name="T25" fmla="*/ 46 h 107"/>
                  <a:gd name="T26" fmla="*/ 22 w 37"/>
                  <a:gd name="T27" fmla="*/ 53 h 107"/>
                  <a:gd name="T28" fmla="*/ 22 w 37"/>
                  <a:gd name="T29" fmla="*/ 58 h 107"/>
                  <a:gd name="T30" fmla="*/ 22 w 37"/>
                  <a:gd name="T31" fmla="*/ 68 h 107"/>
                  <a:gd name="T32" fmla="*/ 22 w 37"/>
                  <a:gd name="T33" fmla="*/ 76 h 107"/>
                  <a:gd name="T34" fmla="*/ 23 w 37"/>
                  <a:gd name="T35" fmla="*/ 83 h 107"/>
                  <a:gd name="T36" fmla="*/ 22 w 37"/>
                  <a:gd name="T37" fmla="*/ 89 h 107"/>
                  <a:gd name="T38" fmla="*/ 19 w 37"/>
                  <a:gd name="T39" fmla="*/ 96 h 107"/>
                  <a:gd name="T40" fmla="*/ 15 w 37"/>
                  <a:gd name="T41" fmla="*/ 100 h 107"/>
                  <a:gd name="T42" fmla="*/ 9 w 37"/>
                  <a:gd name="T43" fmla="*/ 104 h 107"/>
                  <a:gd name="T44" fmla="*/ 0 w 37"/>
                  <a:gd name="T45" fmla="*/ 107 h 107"/>
                  <a:gd name="T46" fmla="*/ 1 w 37"/>
                  <a:gd name="T47" fmla="*/ 7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7" h="107">
                    <a:moveTo>
                      <a:pt x="1" y="7"/>
                    </a:moveTo>
                    <a:lnTo>
                      <a:pt x="15" y="1"/>
                    </a:lnTo>
                    <a:lnTo>
                      <a:pt x="22" y="0"/>
                    </a:lnTo>
                    <a:lnTo>
                      <a:pt x="27" y="0"/>
                    </a:lnTo>
                    <a:lnTo>
                      <a:pt x="30" y="1"/>
                    </a:lnTo>
                    <a:lnTo>
                      <a:pt x="33" y="3"/>
                    </a:lnTo>
                    <a:lnTo>
                      <a:pt x="36" y="9"/>
                    </a:lnTo>
                    <a:lnTo>
                      <a:pt x="37" y="15"/>
                    </a:lnTo>
                    <a:lnTo>
                      <a:pt x="36" y="23"/>
                    </a:lnTo>
                    <a:lnTo>
                      <a:pt x="35" y="29"/>
                    </a:lnTo>
                    <a:lnTo>
                      <a:pt x="31" y="36"/>
                    </a:lnTo>
                    <a:lnTo>
                      <a:pt x="28" y="41"/>
                    </a:lnTo>
                    <a:lnTo>
                      <a:pt x="24" y="46"/>
                    </a:lnTo>
                    <a:lnTo>
                      <a:pt x="22" y="53"/>
                    </a:lnTo>
                    <a:lnTo>
                      <a:pt x="22" y="58"/>
                    </a:lnTo>
                    <a:lnTo>
                      <a:pt x="22" y="68"/>
                    </a:lnTo>
                    <a:lnTo>
                      <a:pt x="22" y="76"/>
                    </a:lnTo>
                    <a:lnTo>
                      <a:pt x="23" y="83"/>
                    </a:lnTo>
                    <a:lnTo>
                      <a:pt x="22" y="89"/>
                    </a:lnTo>
                    <a:lnTo>
                      <a:pt x="19" y="96"/>
                    </a:lnTo>
                    <a:lnTo>
                      <a:pt x="15" y="100"/>
                    </a:lnTo>
                    <a:lnTo>
                      <a:pt x="9" y="104"/>
                    </a:lnTo>
                    <a:lnTo>
                      <a:pt x="0" y="107"/>
                    </a:lnTo>
                    <a:lnTo>
                      <a:pt x="1" y="7"/>
                    </a:lnTo>
                    <a:close/>
                  </a:path>
                </a:pathLst>
              </a:custGeom>
              <a:solidFill>
                <a:srgbClr val="FFC08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28" name="Freeform 42">
                <a:extLst>
                  <a:ext uri="{FF2B5EF4-FFF2-40B4-BE49-F238E27FC236}">
                    <a16:creationId xmlns:a16="http://schemas.microsoft.com/office/drawing/2014/main" id="{A295FB0C-7D31-1F46-B706-B903C3615C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1" y="979"/>
                <a:ext cx="36" cy="107"/>
              </a:xfrm>
              <a:custGeom>
                <a:avLst/>
                <a:gdLst>
                  <a:gd name="T0" fmla="*/ 36 w 36"/>
                  <a:gd name="T1" fmla="*/ 7 h 107"/>
                  <a:gd name="T2" fmla="*/ 21 w 36"/>
                  <a:gd name="T3" fmla="*/ 1 h 107"/>
                  <a:gd name="T4" fmla="*/ 15 w 36"/>
                  <a:gd name="T5" fmla="*/ 0 h 107"/>
                  <a:gd name="T6" fmla="*/ 9 w 36"/>
                  <a:gd name="T7" fmla="*/ 0 h 107"/>
                  <a:gd name="T8" fmla="*/ 6 w 36"/>
                  <a:gd name="T9" fmla="*/ 1 h 107"/>
                  <a:gd name="T10" fmla="*/ 3 w 36"/>
                  <a:gd name="T11" fmla="*/ 3 h 107"/>
                  <a:gd name="T12" fmla="*/ 1 w 36"/>
                  <a:gd name="T13" fmla="*/ 9 h 107"/>
                  <a:gd name="T14" fmla="*/ 0 w 36"/>
                  <a:gd name="T15" fmla="*/ 15 h 107"/>
                  <a:gd name="T16" fmla="*/ 0 w 36"/>
                  <a:gd name="T17" fmla="*/ 23 h 107"/>
                  <a:gd name="T18" fmla="*/ 1 w 36"/>
                  <a:gd name="T19" fmla="*/ 29 h 107"/>
                  <a:gd name="T20" fmla="*/ 5 w 36"/>
                  <a:gd name="T21" fmla="*/ 36 h 107"/>
                  <a:gd name="T22" fmla="*/ 9 w 36"/>
                  <a:gd name="T23" fmla="*/ 41 h 107"/>
                  <a:gd name="T24" fmla="*/ 12 w 36"/>
                  <a:gd name="T25" fmla="*/ 46 h 107"/>
                  <a:gd name="T26" fmla="*/ 14 w 36"/>
                  <a:gd name="T27" fmla="*/ 53 h 107"/>
                  <a:gd name="T28" fmla="*/ 15 w 36"/>
                  <a:gd name="T29" fmla="*/ 58 h 107"/>
                  <a:gd name="T30" fmla="*/ 14 w 36"/>
                  <a:gd name="T31" fmla="*/ 68 h 107"/>
                  <a:gd name="T32" fmla="*/ 14 w 36"/>
                  <a:gd name="T33" fmla="*/ 76 h 107"/>
                  <a:gd name="T34" fmla="*/ 13 w 36"/>
                  <a:gd name="T35" fmla="*/ 83 h 107"/>
                  <a:gd name="T36" fmla="*/ 14 w 36"/>
                  <a:gd name="T37" fmla="*/ 89 h 107"/>
                  <a:gd name="T38" fmla="*/ 17 w 36"/>
                  <a:gd name="T39" fmla="*/ 96 h 107"/>
                  <a:gd name="T40" fmla="*/ 21 w 36"/>
                  <a:gd name="T41" fmla="*/ 100 h 107"/>
                  <a:gd name="T42" fmla="*/ 27 w 36"/>
                  <a:gd name="T43" fmla="*/ 104 h 107"/>
                  <a:gd name="T44" fmla="*/ 36 w 36"/>
                  <a:gd name="T45" fmla="*/ 107 h 107"/>
                  <a:gd name="T46" fmla="*/ 36 w 36"/>
                  <a:gd name="T47" fmla="*/ 7 h 10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36" h="107">
                    <a:moveTo>
                      <a:pt x="36" y="7"/>
                    </a:moveTo>
                    <a:lnTo>
                      <a:pt x="21" y="1"/>
                    </a:lnTo>
                    <a:lnTo>
                      <a:pt x="15" y="0"/>
                    </a:lnTo>
                    <a:lnTo>
                      <a:pt x="9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1" y="9"/>
                    </a:lnTo>
                    <a:lnTo>
                      <a:pt x="0" y="15"/>
                    </a:lnTo>
                    <a:lnTo>
                      <a:pt x="0" y="23"/>
                    </a:lnTo>
                    <a:lnTo>
                      <a:pt x="1" y="29"/>
                    </a:lnTo>
                    <a:lnTo>
                      <a:pt x="5" y="36"/>
                    </a:lnTo>
                    <a:lnTo>
                      <a:pt x="9" y="41"/>
                    </a:lnTo>
                    <a:lnTo>
                      <a:pt x="12" y="46"/>
                    </a:lnTo>
                    <a:lnTo>
                      <a:pt x="14" y="53"/>
                    </a:lnTo>
                    <a:lnTo>
                      <a:pt x="15" y="58"/>
                    </a:lnTo>
                    <a:lnTo>
                      <a:pt x="14" y="68"/>
                    </a:lnTo>
                    <a:lnTo>
                      <a:pt x="14" y="76"/>
                    </a:lnTo>
                    <a:lnTo>
                      <a:pt x="13" y="83"/>
                    </a:lnTo>
                    <a:lnTo>
                      <a:pt x="14" y="89"/>
                    </a:lnTo>
                    <a:lnTo>
                      <a:pt x="17" y="96"/>
                    </a:lnTo>
                    <a:lnTo>
                      <a:pt x="21" y="100"/>
                    </a:lnTo>
                    <a:lnTo>
                      <a:pt x="27" y="104"/>
                    </a:lnTo>
                    <a:lnTo>
                      <a:pt x="36" y="107"/>
                    </a:lnTo>
                    <a:lnTo>
                      <a:pt x="36" y="7"/>
                    </a:lnTo>
                    <a:close/>
                  </a:path>
                </a:pathLst>
              </a:custGeom>
              <a:solidFill>
                <a:srgbClr val="FFC080"/>
              </a:solidFill>
              <a:ln w="1270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95" name="Freeform 43">
              <a:extLst>
                <a:ext uri="{FF2B5EF4-FFF2-40B4-BE49-F238E27FC236}">
                  <a16:creationId xmlns:a16="http://schemas.microsoft.com/office/drawing/2014/main" id="{2B9190DF-E6EA-DF4D-994A-E3D0FAAF1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" y="781"/>
              <a:ext cx="364" cy="535"/>
            </a:xfrm>
            <a:custGeom>
              <a:avLst/>
              <a:gdLst>
                <a:gd name="T0" fmla="*/ 24 w 364"/>
                <a:gd name="T1" fmla="*/ 109 h 535"/>
                <a:gd name="T2" fmla="*/ 9 w 364"/>
                <a:gd name="T3" fmla="*/ 156 h 535"/>
                <a:gd name="T4" fmla="*/ 2 w 364"/>
                <a:gd name="T5" fmla="*/ 217 h 535"/>
                <a:gd name="T6" fmla="*/ 0 w 364"/>
                <a:gd name="T7" fmla="*/ 275 h 535"/>
                <a:gd name="T8" fmla="*/ 2 w 364"/>
                <a:gd name="T9" fmla="*/ 340 h 535"/>
                <a:gd name="T10" fmla="*/ 11 w 364"/>
                <a:gd name="T11" fmla="*/ 390 h 535"/>
                <a:gd name="T12" fmla="*/ 32 w 364"/>
                <a:gd name="T13" fmla="*/ 435 h 535"/>
                <a:gd name="T14" fmla="*/ 60 w 364"/>
                <a:gd name="T15" fmla="*/ 472 h 535"/>
                <a:gd name="T16" fmla="*/ 99 w 364"/>
                <a:gd name="T17" fmla="*/ 506 h 535"/>
                <a:gd name="T18" fmla="*/ 141 w 364"/>
                <a:gd name="T19" fmla="*/ 526 h 535"/>
                <a:gd name="T20" fmla="*/ 164 w 364"/>
                <a:gd name="T21" fmla="*/ 534 h 535"/>
                <a:gd name="T22" fmla="*/ 191 w 364"/>
                <a:gd name="T23" fmla="*/ 534 h 535"/>
                <a:gd name="T24" fmla="*/ 223 w 364"/>
                <a:gd name="T25" fmla="*/ 527 h 535"/>
                <a:gd name="T26" fmla="*/ 252 w 364"/>
                <a:gd name="T27" fmla="*/ 514 h 535"/>
                <a:gd name="T28" fmla="*/ 280 w 364"/>
                <a:gd name="T29" fmla="*/ 494 h 535"/>
                <a:gd name="T30" fmla="*/ 304 w 364"/>
                <a:gd name="T31" fmla="*/ 470 h 535"/>
                <a:gd name="T32" fmla="*/ 326 w 364"/>
                <a:gd name="T33" fmla="*/ 443 h 535"/>
                <a:gd name="T34" fmla="*/ 342 w 364"/>
                <a:gd name="T35" fmla="*/ 418 h 535"/>
                <a:gd name="T36" fmla="*/ 350 w 364"/>
                <a:gd name="T37" fmla="*/ 398 h 535"/>
                <a:gd name="T38" fmla="*/ 358 w 364"/>
                <a:gd name="T39" fmla="*/ 367 h 535"/>
                <a:gd name="T40" fmla="*/ 363 w 364"/>
                <a:gd name="T41" fmla="*/ 327 h 535"/>
                <a:gd name="T42" fmla="*/ 364 w 364"/>
                <a:gd name="T43" fmla="*/ 287 h 535"/>
                <a:gd name="T44" fmla="*/ 362 w 364"/>
                <a:gd name="T45" fmla="*/ 238 h 535"/>
                <a:gd name="T46" fmla="*/ 359 w 364"/>
                <a:gd name="T47" fmla="*/ 195 h 535"/>
                <a:gd name="T48" fmla="*/ 355 w 364"/>
                <a:gd name="T49" fmla="*/ 159 h 535"/>
                <a:gd name="T50" fmla="*/ 347 w 364"/>
                <a:gd name="T51" fmla="*/ 128 h 535"/>
                <a:gd name="T52" fmla="*/ 337 w 364"/>
                <a:gd name="T53" fmla="*/ 105 h 535"/>
                <a:gd name="T54" fmla="*/ 323 w 364"/>
                <a:gd name="T55" fmla="*/ 80 h 535"/>
                <a:gd name="T56" fmla="*/ 308 w 364"/>
                <a:gd name="T57" fmla="*/ 61 h 535"/>
                <a:gd name="T58" fmla="*/ 289 w 364"/>
                <a:gd name="T59" fmla="*/ 43 h 535"/>
                <a:gd name="T60" fmla="*/ 266 w 364"/>
                <a:gd name="T61" fmla="*/ 27 h 535"/>
                <a:gd name="T62" fmla="*/ 237 w 364"/>
                <a:gd name="T63" fmla="*/ 12 h 535"/>
                <a:gd name="T64" fmla="*/ 201 w 364"/>
                <a:gd name="T65" fmla="*/ 3 h 535"/>
                <a:gd name="T66" fmla="*/ 155 w 364"/>
                <a:gd name="T67" fmla="*/ 3 h 535"/>
                <a:gd name="T68" fmla="*/ 108 w 364"/>
                <a:gd name="T69" fmla="*/ 20 h 535"/>
                <a:gd name="T70" fmla="*/ 69 w 364"/>
                <a:gd name="T71" fmla="*/ 46 h 535"/>
                <a:gd name="T72" fmla="*/ 36 w 364"/>
                <a:gd name="T73" fmla="*/ 86 h 5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64" h="535">
                  <a:moveTo>
                    <a:pt x="36" y="86"/>
                  </a:moveTo>
                  <a:lnTo>
                    <a:pt x="24" y="109"/>
                  </a:lnTo>
                  <a:lnTo>
                    <a:pt x="15" y="133"/>
                  </a:lnTo>
                  <a:lnTo>
                    <a:pt x="9" y="156"/>
                  </a:lnTo>
                  <a:lnTo>
                    <a:pt x="5" y="185"/>
                  </a:lnTo>
                  <a:lnTo>
                    <a:pt x="2" y="217"/>
                  </a:lnTo>
                  <a:lnTo>
                    <a:pt x="1" y="246"/>
                  </a:lnTo>
                  <a:lnTo>
                    <a:pt x="0" y="275"/>
                  </a:lnTo>
                  <a:lnTo>
                    <a:pt x="0" y="311"/>
                  </a:lnTo>
                  <a:lnTo>
                    <a:pt x="2" y="340"/>
                  </a:lnTo>
                  <a:lnTo>
                    <a:pt x="6" y="369"/>
                  </a:lnTo>
                  <a:lnTo>
                    <a:pt x="11" y="390"/>
                  </a:lnTo>
                  <a:lnTo>
                    <a:pt x="20" y="415"/>
                  </a:lnTo>
                  <a:lnTo>
                    <a:pt x="32" y="435"/>
                  </a:lnTo>
                  <a:lnTo>
                    <a:pt x="43" y="452"/>
                  </a:lnTo>
                  <a:lnTo>
                    <a:pt x="60" y="472"/>
                  </a:lnTo>
                  <a:lnTo>
                    <a:pt x="78" y="489"/>
                  </a:lnTo>
                  <a:lnTo>
                    <a:pt x="99" y="506"/>
                  </a:lnTo>
                  <a:lnTo>
                    <a:pt x="120" y="517"/>
                  </a:lnTo>
                  <a:lnTo>
                    <a:pt x="141" y="526"/>
                  </a:lnTo>
                  <a:lnTo>
                    <a:pt x="151" y="530"/>
                  </a:lnTo>
                  <a:lnTo>
                    <a:pt x="164" y="534"/>
                  </a:lnTo>
                  <a:lnTo>
                    <a:pt x="181" y="535"/>
                  </a:lnTo>
                  <a:lnTo>
                    <a:pt x="191" y="534"/>
                  </a:lnTo>
                  <a:lnTo>
                    <a:pt x="206" y="532"/>
                  </a:lnTo>
                  <a:lnTo>
                    <a:pt x="223" y="527"/>
                  </a:lnTo>
                  <a:lnTo>
                    <a:pt x="237" y="522"/>
                  </a:lnTo>
                  <a:lnTo>
                    <a:pt x="252" y="514"/>
                  </a:lnTo>
                  <a:lnTo>
                    <a:pt x="267" y="504"/>
                  </a:lnTo>
                  <a:lnTo>
                    <a:pt x="280" y="494"/>
                  </a:lnTo>
                  <a:lnTo>
                    <a:pt x="293" y="482"/>
                  </a:lnTo>
                  <a:lnTo>
                    <a:pt x="304" y="470"/>
                  </a:lnTo>
                  <a:lnTo>
                    <a:pt x="313" y="458"/>
                  </a:lnTo>
                  <a:lnTo>
                    <a:pt x="326" y="443"/>
                  </a:lnTo>
                  <a:lnTo>
                    <a:pt x="334" y="431"/>
                  </a:lnTo>
                  <a:lnTo>
                    <a:pt x="342" y="418"/>
                  </a:lnTo>
                  <a:lnTo>
                    <a:pt x="346" y="408"/>
                  </a:lnTo>
                  <a:lnTo>
                    <a:pt x="350" y="398"/>
                  </a:lnTo>
                  <a:lnTo>
                    <a:pt x="354" y="384"/>
                  </a:lnTo>
                  <a:lnTo>
                    <a:pt x="358" y="367"/>
                  </a:lnTo>
                  <a:lnTo>
                    <a:pt x="361" y="345"/>
                  </a:lnTo>
                  <a:lnTo>
                    <a:pt x="363" y="327"/>
                  </a:lnTo>
                  <a:lnTo>
                    <a:pt x="364" y="307"/>
                  </a:lnTo>
                  <a:lnTo>
                    <a:pt x="364" y="287"/>
                  </a:lnTo>
                  <a:lnTo>
                    <a:pt x="363" y="259"/>
                  </a:lnTo>
                  <a:lnTo>
                    <a:pt x="362" y="238"/>
                  </a:lnTo>
                  <a:lnTo>
                    <a:pt x="360" y="218"/>
                  </a:lnTo>
                  <a:lnTo>
                    <a:pt x="359" y="195"/>
                  </a:lnTo>
                  <a:lnTo>
                    <a:pt x="358" y="178"/>
                  </a:lnTo>
                  <a:lnTo>
                    <a:pt x="355" y="159"/>
                  </a:lnTo>
                  <a:lnTo>
                    <a:pt x="352" y="144"/>
                  </a:lnTo>
                  <a:lnTo>
                    <a:pt x="347" y="128"/>
                  </a:lnTo>
                  <a:lnTo>
                    <a:pt x="342" y="115"/>
                  </a:lnTo>
                  <a:lnTo>
                    <a:pt x="337" y="105"/>
                  </a:lnTo>
                  <a:lnTo>
                    <a:pt x="332" y="96"/>
                  </a:lnTo>
                  <a:lnTo>
                    <a:pt x="323" y="80"/>
                  </a:lnTo>
                  <a:lnTo>
                    <a:pt x="316" y="70"/>
                  </a:lnTo>
                  <a:lnTo>
                    <a:pt x="308" y="61"/>
                  </a:lnTo>
                  <a:lnTo>
                    <a:pt x="298" y="51"/>
                  </a:lnTo>
                  <a:lnTo>
                    <a:pt x="289" y="43"/>
                  </a:lnTo>
                  <a:lnTo>
                    <a:pt x="279" y="35"/>
                  </a:lnTo>
                  <a:lnTo>
                    <a:pt x="266" y="27"/>
                  </a:lnTo>
                  <a:lnTo>
                    <a:pt x="253" y="19"/>
                  </a:lnTo>
                  <a:lnTo>
                    <a:pt x="237" y="12"/>
                  </a:lnTo>
                  <a:lnTo>
                    <a:pt x="220" y="7"/>
                  </a:lnTo>
                  <a:lnTo>
                    <a:pt x="201" y="3"/>
                  </a:lnTo>
                  <a:lnTo>
                    <a:pt x="182" y="0"/>
                  </a:lnTo>
                  <a:lnTo>
                    <a:pt x="155" y="3"/>
                  </a:lnTo>
                  <a:lnTo>
                    <a:pt x="132" y="10"/>
                  </a:lnTo>
                  <a:lnTo>
                    <a:pt x="108" y="20"/>
                  </a:lnTo>
                  <a:lnTo>
                    <a:pt x="88" y="32"/>
                  </a:lnTo>
                  <a:lnTo>
                    <a:pt x="69" y="46"/>
                  </a:lnTo>
                  <a:lnTo>
                    <a:pt x="51" y="65"/>
                  </a:lnTo>
                  <a:lnTo>
                    <a:pt x="36" y="86"/>
                  </a:lnTo>
                  <a:close/>
                </a:path>
              </a:pathLst>
            </a:custGeom>
            <a:solidFill>
              <a:srgbClr val="FFC08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96" name="Freeform 44">
              <a:extLst>
                <a:ext uri="{FF2B5EF4-FFF2-40B4-BE49-F238E27FC236}">
                  <a16:creationId xmlns:a16="http://schemas.microsoft.com/office/drawing/2014/main" id="{A7C80510-B467-1F4D-B68E-20CCF1F54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" y="1185"/>
              <a:ext cx="148" cy="32"/>
            </a:xfrm>
            <a:custGeom>
              <a:avLst/>
              <a:gdLst>
                <a:gd name="T0" fmla="*/ 0 w 148"/>
                <a:gd name="T1" fmla="*/ 22 h 32"/>
                <a:gd name="T2" fmla="*/ 5 w 148"/>
                <a:gd name="T3" fmla="*/ 18 h 32"/>
                <a:gd name="T4" fmla="*/ 12 w 148"/>
                <a:gd name="T5" fmla="*/ 12 h 32"/>
                <a:gd name="T6" fmla="*/ 25 w 148"/>
                <a:gd name="T7" fmla="*/ 6 h 32"/>
                <a:gd name="T8" fmla="*/ 40 w 148"/>
                <a:gd name="T9" fmla="*/ 2 h 32"/>
                <a:gd name="T10" fmla="*/ 55 w 148"/>
                <a:gd name="T11" fmla="*/ 0 h 32"/>
                <a:gd name="T12" fmla="*/ 68 w 148"/>
                <a:gd name="T13" fmla="*/ 0 h 32"/>
                <a:gd name="T14" fmla="*/ 77 w 148"/>
                <a:gd name="T15" fmla="*/ 1 h 32"/>
                <a:gd name="T16" fmla="*/ 84 w 148"/>
                <a:gd name="T17" fmla="*/ 0 h 32"/>
                <a:gd name="T18" fmla="*/ 91 w 148"/>
                <a:gd name="T19" fmla="*/ 0 h 32"/>
                <a:gd name="T20" fmla="*/ 100 w 148"/>
                <a:gd name="T21" fmla="*/ 1 h 32"/>
                <a:gd name="T22" fmla="*/ 111 w 148"/>
                <a:gd name="T23" fmla="*/ 3 h 32"/>
                <a:gd name="T24" fmla="*/ 121 w 148"/>
                <a:gd name="T25" fmla="*/ 6 h 32"/>
                <a:gd name="T26" fmla="*/ 133 w 148"/>
                <a:gd name="T27" fmla="*/ 10 h 32"/>
                <a:gd name="T28" fmla="*/ 139 w 148"/>
                <a:gd name="T29" fmla="*/ 14 h 32"/>
                <a:gd name="T30" fmla="*/ 144 w 148"/>
                <a:gd name="T31" fmla="*/ 18 h 32"/>
                <a:gd name="T32" fmla="*/ 148 w 148"/>
                <a:gd name="T33" fmla="*/ 24 h 32"/>
                <a:gd name="T34" fmla="*/ 147 w 148"/>
                <a:gd name="T35" fmla="*/ 26 h 32"/>
                <a:gd name="T36" fmla="*/ 133 w 148"/>
                <a:gd name="T37" fmla="*/ 30 h 32"/>
                <a:gd name="T38" fmla="*/ 109 w 148"/>
                <a:gd name="T39" fmla="*/ 32 h 32"/>
                <a:gd name="T40" fmla="*/ 86 w 148"/>
                <a:gd name="T41" fmla="*/ 32 h 32"/>
                <a:gd name="T42" fmla="*/ 62 w 148"/>
                <a:gd name="T43" fmla="*/ 32 h 32"/>
                <a:gd name="T44" fmla="*/ 30 w 148"/>
                <a:gd name="T45" fmla="*/ 30 h 32"/>
                <a:gd name="T46" fmla="*/ 9 w 148"/>
                <a:gd name="T47" fmla="*/ 28 h 32"/>
                <a:gd name="T48" fmla="*/ 3 w 148"/>
                <a:gd name="T49" fmla="*/ 26 h 32"/>
                <a:gd name="T50" fmla="*/ 0 w 148"/>
                <a:gd name="T51" fmla="*/ 22 h 3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48" h="32">
                  <a:moveTo>
                    <a:pt x="0" y="22"/>
                  </a:moveTo>
                  <a:lnTo>
                    <a:pt x="5" y="18"/>
                  </a:lnTo>
                  <a:lnTo>
                    <a:pt x="12" y="12"/>
                  </a:lnTo>
                  <a:lnTo>
                    <a:pt x="25" y="6"/>
                  </a:lnTo>
                  <a:lnTo>
                    <a:pt x="40" y="2"/>
                  </a:lnTo>
                  <a:lnTo>
                    <a:pt x="55" y="0"/>
                  </a:lnTo>
                  <a:lnTo>
                    <a:pt x="68" y="0"/>
                  </a:lnTo>
                  <a:lnTo>
                    <a:pt x="77" y="1"/>
                  </a:lnTo>
                  <a:lnTo>
                    <a:pt x="84" y="0"/>
                  </a:lnTo>
                  <a:lnTo>
                    <a:pt x="91" y="0"/>
                  </a:lnTo>
                  <a:lnTo>
                    <a:pt x="100" y="1"/>
                  </a:lnTo>
                  <a:lnTo>
                    <a:pt x="111" y="3"/>
                  </a:lnTo>
                  <a:lnTo>
                    <a:pt x="121" y="6"/>
                  </a:lnTo>
                  <a:lnTo>
                    <a:pt x="133" y="10"/>
                  </a:lnTo>
                  <a:lnTo>
                    <a:pt x="139" y="14"/>
                  </a:lnTo>
                  <a:lnTo>
                    <a:pt x="144" y="18"/>
                  </a:lnTo>
                  <a:lnTo>
                    <a:pt x="148" y="24"/>
                  </a:lnTo>
                  <a:lnTo>
                    <a:pt x="147" y="26"/>
                  </a:lnTo>
                  <a:lnTo>
                    <a:pt x="133" y="30"/>
                  </a:lnTo>
                  <a:lnTo>
                    <a:pt x="109" y="32"/>
                  </a:lnTo>
                  <a:lnTo>
                    <a:pt x="86" y="32"/>
                  </a:lnTo>
                  <a:lnTo>
                    <a:pt x="62" y="32"/>
                  </a:lnTo>
                  <a:lnTo>
                    <a:pt x="30" y="30"/>
                  </a:lnTo>
                  <a:lnTo>
                    <a:pt x="9" y="28"/>
                  </a:lnTo>
                  <a:lnTo>
                    <a:pt x="3" y="26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FFE0C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sp>
          <p:nvSpPr>
            <p:cNvPr id="97" name="Freeform 45">
              <a:extLst>
                <a:ext uri="{FF2B5EF4-FFF2-40B4-BE49-F238E27FC236}">
                  <a16:creationId xmlns:a16="http://schemas.microsoft.com/office/drawing/2014/main" id="{4BFC07A8-B275-934D-80F7-5A0500828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" y="731"/>
              <a:ext cx="421" cy="288"/>
            </a:xfrm>
            <a:custGeom>
              <a:avLst/>
              <a:gdLst>
                <a:gd name="T0" fmla="*/ 13 w 421"/>
                <a:gd name="T1" fmla="*/ 274 h 288"/>
                <a:gd name="T2" fmla="*/ 11 w 421"/>
                <a:gd name="T3" fmla="*/ 253 h 288"/>
                <a:gd name="T4" fmla="*/ 15 w 421"/>
                <a:gd name="T5" fmla="*/ 238 h 288"/>
                <a:gd name="T6" fmla="*/ 12 w 421"/>
                <a:gd name="T7" fmla="*/ 218 h 288"/>
                <a:gd name="T8" fmla="*/ 11 w 421"/>
                <a:gd name="T9" fmla="*/ 202 h 288"/>
                <a:gd name="T10" fmla="*/ 10 w 421"/>
                <a:gd name="T11" fmla="*/ 191 h 288"/>
                <a:gd name="T12" fmla="*/ 19 w 421"/>
                <a:gd name="T13" fmla="*/ 181 h 288"/>
                <a:gd name="T14" fmla="*/ 12 w 421"/>
                <a:gd name="T15" fmla="*/ 154 h 288"/>
                <a:gd name="T16" fmla="*/ 21 w 421"/>
                <a:gd name="T17" fmla="*/ 150 h 288"/>
                <a:gd name="T18" fmla="*/ 32 w 421"/>
                <a:gd name="T19" fmla="*/ 142 h 288"/>
                <a:gd name="T20" fmla="*/ 30 w 421"/>
                <a:gd name="T21" fmla="*/ 127 h 288"/>
                <a:gd name="T22" fmla="*/ 39 w 421"/>
                <a:gd name="T23" fmla="*/ 120 h 288"/>
                <a:gd name="T24" fmla="*/ 36 w 421"/>
                <a:gd name="T25" fmla="*/ 101 h 288"/>
                <a:gd name="T26" fmla="*/ 38 w 421"/>
                <a:gd name="T27" fmla="*/ 89 h 288"/>
                <a:gd name="T28" fmla="*/ 47 w 421"/>
                <a:gd name="T29" fmla="*/ 70 h 288"/>
                <a:gd name="T30" fmla="*/ 52 w 421"/>
                <a:gd name="T31" fmla="*/ 55 h 288"/>
                <a:gd name="T32" fmla="*/ 73 w 421"/>
                <a:gd name="T33" fmla="*/ 63 h 288"/>
                <a:gd name="T34" fmla="*/ 80 w 421"/>
                <a:gd name="T35" fmla="*/ 37 h 288"/>
                <a:gd name="T36" fmla="*/ 93 w 421"/>
                <a:gd name="T37" fmla="*/ 52 h 288"/>
                <a:gd name="T38" fmla="*/ 111 w 421"/>
                <a:gd name="T39" fmla="*/ 31 h 288"/>
                <a:gd name="T40" fmla="*/ 141 w 421"/>
                <a:gd name="T41" fmla="*/ 14 h 288"/>
                <a:gd name="T42" fmla="*/ 195 w 421"/>
                <a:gd name="T43" fmla="*/ 2 h 288"/>
                <a:gd name="T44" fmla="*/ 233 w 421"/>
                <a:gd name="T45" fmla="*/ 0 h 288"/>
                <a:gd name="T46" fmla="*/ 245 w 421"/>
                <a:gd name="T47" fmla="*/ 11 h 288"/>
                <a:gd name="T48" fmla="*/ 265 w 421"/>
                <a:gd name="T49" fmla="*/ 18 h 288"/>
                <a:gd name="T50" fmla="*/ 297 w 421"/>
                <a:gd name="T51" fmla="*/ 14 h 288"/>
                <a:gd name="T52" fmla="*/ 294 w 421"/>
                <a:gd name="T53" fmla="*/ 26 h 288"/>
                <a:gd name="T54" fmla="*/ 323 w 421"/>
                <a:gd name="T55" fmla="*/ 27 h 288"/>
                <a:gd name="T56" fmla="*/ 321 w 421"/>
                <a:gd name="T57" fmla="*/ 37 h 288"/>
                <a:gd name="T58" fmla="*/ 338 w 421"/>
                <a:gd name="T59" fmla="*/ 44 h 288"/>
                <a:gd name="T60" fmla="*/ 367 w 421"/>
                <a:gd name="T61" fmla="*/ 55 h 288"/>
                <a:gd name="T62" fmla="*/ 366 w 421"/>
                <a:gd name="T63" fmla="*/ 68 h 288"/>
                <a:gd name="T64" fmla="*/ 367 w 421"/>
                <a:gd name="T65" fmla="*/ 78 h 288"/>
                <a:gd name="T66" fmla="*/ 395 w 421"/>
                <a:gd name="T67" fmla="*/ 88 h 288"/>
                <a:gd name="T68" fmla="*/ 395 w 421"/>
                <a:gd name="T69" fmla="*/ 107 h 288"/>
                <a:gd name="T70" fmla="*/ 404 w 421"/>
                <a:gd name="T71" fmla="*/ 134 h 288"/>
                <a:gd name="T72" fmla="*/ 400 w 421"/>
                <a:gd name="T73" fmla="*/ 162 h 288"/>
                <a:gd name="T74" fmla="*/ 400 w 421"/>
                <a:gd name="T75" fmla="*/ 194 h 288"/>
                <a:gd name="T76" fmla="*/ 400 w 421"/>
                <a:gd name="T77" fmla="*/ 228 h 288"/>
                <a:gd name="T78" fmla="*/ 381 w 421"/>
                <a:gd name="T79" fmla="*/ 286 h 288"/>
                <a:gd name="T80" fmla="*/ 345 w 421"/>
                <a:gd name="T81" fmla="*/ 141 h 288"/>
                <a:gd name="T82" fmla="*/ 277 w 421"/>
                <a:gd name="T83" fmla="*/ 118 h 288"/>
                <a:gd name="T84" fmla="*/ 194 w 421"/>
                <a:gd name="T85" fmla="*/ 98 h 288"/>
                <a:gd name="T86" fmla="*/ 111 w 421"/>
                <a:gd name="T87" fmla="*/ 100 h 288"/>
                <a:gd name="T88" fmla="*/ 89 w 421"/>
                <a:gd name="T89" fmla="*/ 111 h 288"/>
                <a:gd name="T90" fmla="*/ 67 w 421"/>
                <a:gd name="T91" fmla="*/ 140 h 288"/>
                <a:gd name="T92" fmla="*/ 53 w 421"/>
                <a:gd name="T93" fmla="*/ 184 h 288"/>
                <a:gd name="T94" fmla="*/ 36 w 421"/>
                <a:gd name="T95" fmla="*/ 218 h 28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421" h="288">
                  <a:moveTo>
                    <a:pt x="25" y="288"/>
                  </a:moveTo>
                  <a:lnTo>
                    <a:pt x="21" y="283"/>
                  </a:lnTo>
                  <a:lnTo>
                    <a:pt x="13" y="274"/>
                  </a:lnTo>
                  <a:lnTo>
                    <a:pt x="21" y="270"/>
                  </a:lnTo>
                  <a:lnTo>
                    <a:pt x="16" y="262"/>
                  </a:lnTo>
                  <a:lnTo>
                    <a:pt x="11" y="253"/>
                  </a:lnTo>
                  <a:lnTo>
                    <a:pt x="7" y="247"/>
                  </a:lnTo>
                  <a:lnTo>
                    <a:pt x="18" y="247"/>
                  </a:lnTo>
                  <a:lnTo>
                    <a:pt x="15" y="238"/>
                  </a:lnTo>
                  <a:lnTo>
                    <a:pt x="9" y="228"/>
                  </a:lnTo>
                  <a:lnTo>
                    <a:pt x="0" y="219"/>
                  </a:lnTo>
                  <a:lnTo>
                    <a:pt x="12" y="218"/>
                  </a:lnTo>
                  <a:lnTo>
                    <a:pt x="9" y="210"/>
                  </a:lnTo>
                  <a:lnTo>
                    <a:pt x="4" y="200"/>
                  </a:lnTo>
                  <a:lnTo>
                    <a:pt x="11" y="202"/>
                  </a:lnTo>
                  <a:lnTo>
                    <a:pt x="17" y="204"/>
                  </a:lnTo>
                  <a:lnTo>
                    <a:pt x="15" y="198"/>
                  </a:lnTo>
                  <a:lnTo>
                    <a:pt x="10" y="191"/>
                  </a:lnTo>
                  <a:lnTo>
                    <a:pt x="16" y="191"/>
                  </a:lnTo>
                  <a:lnTo>
                    <a:pt x="13" y="180"/>
                  </a:lnTo>
                  <a:lnTo>
                    <a:pt x="19" y="181"/>
                  </a:lnTo>
                  <a:lnTo>
                    <a:pt x="19" y="173"/>
                  </a:lnTo>
                  <a:lnTo>
                    <a:pt x="17" y="166"/>
                  </a:lnTo>
                  <a:lnTo>
                    <a:pt x="12" y="154"/>
                  </a:lnTo>
                  <a:lnTo>
                    <a:pt x="19" y="156"/>
                  </a:lnTo>
                  <a:lnTo>
                    <a:pt x="26" y="158"/>
                  </a:lnTo>
                  <a:lnTo>
                    <a:pt x="21" y="150"/>
                  </a:lnTo>
                  <a:lnTo>
                    <a:pt x="31" y="151"/>
                  </a:lnTo>
                  <a:lnTo>
                    <a:pt x="39" y="152"/>
                  </a:lnTo>
                  <a:lnTo>
                    <a:pt x="32" y="142"/>
                  </a:lnTo>
                  <a:lnTo>
                    <a:pt x="28" y="136"/>
                  </a:lnTo>
                  <a:lnTo>
                    <a:pt x="22" y="128"/>
                  </a:lnTo>
                  <a:lnTo>
                    <a:pt x="30" y="127"/>
                  </a:lnTo>
                  <a:lnTo>
                    <a:pt x="38" y="127"/>
                  </a:lnTo>
                  <a:lnTo>
                    <a:pt x="45" y="126"/>
                  </a:lnTo>
                  <a:lnTo>
                    <a:pt x="39" y="120"/>
                  </a:lnTo>
                  <a:lnTo>
                    <a:pt x="32" y="114"/>
                  </a:lnTo>
                  <a:lnTo>
                    <a:pt x="40" y="111"/>
                  </a:lnTo>
                  <a:lnTo>
                    <a:pt x="36" y="101"/>
                  </a:lnTo>
                  <a:lnTo>
                    <a:pt x="32" y="94"/>
                  </a:lnTo>
                  <a:lnTo>
                    <a:pt x="29" y="88"/>
                  </a:lnTo>
                  <a:lnTo>
                    <a:pt x="38" y="89"/>
                  </a:lnTo>
                  <a:lnTo>
                    <a:pt x="46" y="91"/>
                  </a:lnTo>
                  <a:lnTo>
                    <a:pt x="48" y="81"/>
                  </a:lnTo>
                  <a:lnTo>
                    <a:pt x="47" y="70"/>
                  </a:lnTo>
                  <a:lnTo>
                    <a:pt x="45" y="60"/>
                  </a:lnTo>
                  <a:lnTo>
                    <a:pt x="38" y="48"/>
                  </a:lnTo>
                  <a:lnTo>
                    <a:pt x="52" y="55"/>
                  </a:lnTo>
                  <a:lnTo>
                    <a:pt x="58" y="58"/>
                  </a:lnTo>
                  <a:lnTo>
                    <a:pt x="65" y="63"/>
                  </a:lnTo>
                  <a:lnTo>
                    <a:pt x="73" y="63"/>
                  </a:lnTo>
                  <a:lnTo>
                    <a:pt x="73" y="55"/>
                  </a:lnTo>
                  <a:lnTo>
                    <a:pt x="75" y="47"/>
                  </a:lnTo>
                  <a:lnTo>
                    <a:pt x="80" y="37"/>
                  </a:lnTo>
                  <a:lnTo>
                    <a:pt x="84" y="44"/>
                  </a:lnTo>
                  <a:lnTo>
                    <a:pt x="87" y="48"/>
                  </a:lnTo>
                  <a:lnTo>
                    <a:pt x="93" y="52"/>
                  </a:lnTo>
                  <a:lnTo>
                    <a:pt x="97" y="45"/>
                  </a:lnTo>
                  <a:lnTo>
                    <a:pt x="102" y="38"/>
                  </a:lnTo>
                  <a:lnTo>
                    <a:pt x="111" y="31"/>
                  </a:lnTo>
                  <a:lnTo>
                    <a:pt x="119" y="23"/>
                  </a:lnTo>
                  <a:lnTo>
                    <a:pt x="129" y="17"/>
                  </a:lnTo>
                  <a:lnTo>
                    <a:pt x="141" y="14"/>
                  </a:lnTo>
                  <a:lnTo>
                    <a:pt x="157" y="11"/>
                  </a:lnTo>
                  <a:lnTo>
                    <a:pt x="180" y="5"/>
                  </a:lnTo>
                  <a:lnTo>
                    <a:pt x="195" y="2"/>
                  </a:lnTo>
                  <a:lnTo>
                    <a:pt x="208" y="1"/>
                  </a:lnTo>
                  <a:lnTo>
                    <a:pt x="218" y="0"/>
                  </a:lnTo>
                  <a:lnTo>
                    <a:pt x="233" y="0"/>
                  </a:lnTo>
                  <a:lnTo>
                    <a:pt x="261" y="1"/>
                  </a:lnTo>
                  <a:lnTo>
                    <a:pt x="251" y="5"/>
                  </a:lnTo>
                  <a:lnTo>
                    <a:pt x="245" y="11"/>
                  </a:lnTo>
                  <a:lnTo>
                    <a:pt x="243" y="14"/>
                  </a:lnTo>
                  <a:lnTo>
                    <a:pt x="253" y="17"/>
                  </a:lnTo>
                  <a:lnTo>
                    <a:pt x="265" y="18"/>
                  </a:lnTo>
                  <a:lnTo>
                    <a:pt x="277" y="17"/>
                  </a:lnTo>
                  <a:lnTo>
                    <a:pt x="288" y="16"/>
                  </a:lnTo>
                  <a:lnTo>
                    <a:pt x="297" y="14"/>
                  </a:lnTo>
                  <a:lnTo>
                    <a:pt x="314" y="15"/>
                  </a:lnTo>
                  <a:lnTo>
                    <a:pt x="303" y="19"/>
                  </a:lnTo>
                  <a:lnTo>
                    <a:pt x="294" y="26"/>
                  </a:lnTo>
                  <a:lnTo>
                    <a:pt x="303" y="27"/>
                  </a:lnTo>
                  <a:lnTo>
                    <a:pt x="311" y="26"/>
                  </a:lnTo>
                  <a:lnTo>
                    <a:pt x="323" y="27"/>
                  </a:lnTo>
                  <a:lnTo>
                    <a:pt x="342" y="33"/>
                  </a:lnTo>
                  <a:lnTo>
                    <a:pt x="331" y="35"/>
                  </a:lnTo>
                  <a:lnTo>
                    <a:pt x="321" y="37"/>
                  </a:lnTo>
                  <a:lnTo>
                    <a:pt x="315" y="40"/>
                  </a:lnTo>
                  <a:lnTo>
                    <a:pt x="328" y="42"/>
                  </a:lnTo>
                  <a:lnTo>
                    <a:pt x="338" y="44"/>
                  </a:lnTo>
                  <a:lnTo>
                    <a:pt x="345" y="45"/>
                  </a:lnTo>
                  <a:lnTo>
                    <a:pt x="355" y="49"/>
                  </a:lnTo>
                  <a:lnTo>
                    <a:pt x="367" y="55"/>
                  </a:lnTo>
                  <a:lnTo>
                    <a:pt x="385" y="61"/>
                  </a:lnTo>
                  <a:lnTo>
                    <a:pt x="374" y="64"/>
                  </a:lnTo>
                  <a:lnTo>
                    <a:pt x="366" y="68"/>
                  </a:lnTo>
                  <a:lnTo>
                    <a:pt x="360" y="72"/>
                  </a:lnTo>
                  <a:lnTo>
                    <a:pt x="359" y="77"/>
                  </a:lnTo>
                  <a:lnTo>
                    <a:pt x="367" y="78"/>
                  </a:lnTo>
                  <a:lnTo>
                    <a:pt x="375" y="81"/>
                  </a:lnTo>
                  <a:lnTo>
                    <a:pt x="383" y="85"/>
                  </a:lnTo>
                  <a:lnTo>
                    <a:pt x="395" y="88"/>
                  </a:lnTo>
                  <a:lnTo>
                    <a:pt x="404" y="87"/>
                  </a:lnTo>
                  <a:lnTo>
                    <a:pt x="397" y="95"/>
                  </a:lnTo>
                  <a:lnTo>
                    <a:pt x="395" y="107"/>
                  </a:lnTo>
                  <a:lnTo>
                    <a:pt x="399" y="117"/>
                  </a:lnTo>
                  <a:lnTo>
                    <a:pt x="402" y="126"/>
                  </a:lnTo>
                  <a:lnTo>
                    <a:pt x="404" y="134"/>
                  </a:lnTo>
                  <a:lnTo>
                    <a:pt x="397" y="149"/>
                  </a:lnTo>
                  <a:lnTo>
                    <a:pt x="421" y="148"/>
                  </a:lnTo>
                  <a:lnTo>
                    <a:pt x="400" y="162"/>
                  </a:lnTo>
                  <a:lnTo>
                    <a:pt x="393" y="171"/>
                  </a:lnTo>
                  <a:lnTo>
                    <a:pt x="390" y="187"/>
                  </a:lnTo>
                  <a:lnTo>
                    <a:pt x="400" y="194"/>
                  </a:lnTo>
                  <a:lnTo>
                    <a:pt x="396" y="204"/>
                  </a:lnTo>
                  <a:lnTo>
                    <a:pt x="393" y="217"/>
                  </a:lnTo>
                  <a:lnTo>
                    <a:pt x="400" y="228"/>
                  </a:lnTo>
                  <a:lnTo>
                    <a:pt x="390" y="244"/>
                  </a:lnTo>
                  <a:lnTo>
                    <a:pt x="386" y="254"/>
                  </a:lnTo>
                  <a:lnTo>
                    <a:pt x="381" y="286"/>
                  </a:lnTo>
                  <a:lnTo>
                    <a:pt x="373" y="211"/>
                  </a:lnTo>
                  <a:lnTo>
                    <a:pt x="364" y="183"/>
                  </a:lnTo>
                  <a:lnTo>
                    <a:pt x="345" y="141"/>
                  </a:lnTo>
                  <a:lnTo>
                    <a:pt x="329" y="127"/>
                  </a:lnTo>
                  <a:lnTo>
                    <a:pt x="304" y="120"/>
                  </a:lnTo>
                  <a:lnTo>
                    <a:pt x="277" y="118"/>
                  </a:lnTo>
                  <a:lnTo>
                    <a:pt x="248" y="111"/>
                  </a:lnTo>
                  <a:lnTo>
                    <a:pt x="223" y="105"/>
                  </a:lnTo>
                  <a:lnTo>
                    <a:pt x="194" y="98"/>
                  </a:lnTo>
                  <a:lnTo>
                    <a:pt x="167" y="96"/>
                  </a:lnTo>
                  <a:lnTo>
                    <a:pt x="117" y="94"/>
                  </a:lnTo>
                  <a:lnTo>
                    <a:pt x="111" y="100"/>
                  </a:lnTo>
                  <a:lnTo>
                    <a:pt x="103" y="106"/>
                  </a:lnTo>
                  <a:lnTo>
                    <a:pt x="95" y="111"/>
                  </a:lnTo>
                  <a:lnTo>
                    <a:pt x="89" y="111"/>
                  </a:lnTo>
                  <a:lnTo>
                    <a:pt x="82" y="114"/>
                  </a:lnTo>
                  <a:lnTo>
                    <a:pt x="75" y="127"/>
                  </a:lnTo>
                  <a:lnTo>
                    <a:pt x="67" y="140"/>
                  </a:lnTo>
                  <a:lnTo>
                    <a:pt x="65" y="158"/>
                  </a:lnTo>
                  <a:lnTo>
                    <a:pt x="59" y="170"/>
                  </a:lnTo>
                  <a:lnTo>
                    <a:pt x="53" y="184"/>
                  </a:lnTo>
                  <a:lnTo>
                    <a:pt x="46" y="194"/>
                  </a:lnTo>
                  <a:lnTo>
                    <a:pt x="40" y="205"/>
                  </a:lnTo>
                  <a:lnTo>
                    <a:pt x="36" y="218"/>
                  </a:lnTo>
                  <a:lnTo>
                    <a:pt x="33" y="233"/>
                  </a:lnTo>
                  <a:lnTo>
                    <a:pt x="25" y="288"/>
                  </a:lnTo>
                  <a:close/>
                </a:path>
              </a:pathLst>
            </a:custGeom>
            <a:solidFill>
              <a:srgbClr val="201000"/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CN"/>
            </a:p>
          </p:txBody>
        </p:sp>
        <p:grpSp>
          <p:nvGrpSpPr>
            <p:cNvPr id="98" name="Group 46">
              <a:extLst>
                <a:ext uri="{FF2B5EF4-FFF2-40B4-BE49-F238E27FC236}">
                  <a16:creationId xmlns:a16="http://schemas.microsoft.com/office/drawing/2014/main" id="{6418C4C3-8083-8740-9489-EA06C653FF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8" y="1013"/>
              <a:ext cx="177" cy="29"/>
              <a:chOff x="2778" y="1013"/>
              <a:chExt cx="177" cy="29"/>
            </a:xfrm>
          </p:grpSpPr>
          <p:grpSp>
            <p:nvGrpSpPr>
              <p:cNvPr id="121" name="Group 47">
                <a:extLst>
                  <a:ext uri="{FF2B5EF4-FFF2-40B4-BE49-F238E27FC236}">
                    <a16:creationId xmlns:a16="http://schemas.microsoft.com/office/drawing/2014/main" id="{8E83B03F-4F75-A44C-9321-7FA352A76F5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78" y="1013"/>
                <a:ext cx="29" cy="29"/>
                <a:chOff x="2778" y="1013"/>
                <a:chExt cx="29" cy="29"/>
              </a:xfrm>
            </p:grpSpPr>
            <p:sp>
              <p:nvSpPr>
                <p:cNvPr id="125" name="Oval 48">
                  <a:extLst>
                    <a:ext uri="{FF2B5EF4-FFF2-40B4-BE49-F238E27FC236}">
                      <a16:creationId xmlns:a16="http://schemas.microsoft.com/office/drawing/2014/main" id="{A94F9657-215E-C44A-9E96-8AEE42BDB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8" y="1013"/>
                  <a:ext cx="29" cy="29"/>
                </a:xfrm>
                <a:prstGeom prst="ellipse">
                  <a:avLst/>
                </a:prstGeom>
                <a:solidFill>
                  <a:srgbClr val="4040FF"/>
                </a:solidFill>
                <a:ln w="1270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26" name="Oval 49">
                  <a:extLst>
                    <a:ext uri="{FF2B5EF4-FFF2-40B4-BE49-F238E27FC236}">
                      <a16:creationId xmlns:a16="http://schemas.microsoft.com/office/drawing/2014/main" id="{2403056D-FC08-D443-9668-6705176190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86" y="1017"/>
                  <a:ext cx="13" cy="15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  <p:grpSp>
            <p:nvGrpSpPr>
              <p:cNvPr id="122" name="Group 50">
                <a:extLst>
                  <a:ext uri="{FF2B5EF4-FFF2-40B4-BE49-F238E27FC236}">
                    <a16:creationId xmlns:a16="http://schemas.microsoft.com/office/drawing/2014/main" id="{A9A2862D-C980-F448-8748-EAB87C3DDE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26" y="1013"/>
                <a:ext cx="29" cy="29"/>
                <a:chOff x="2926" y="1013"/>
                <a:chExt cx="29" cy="29"/>
              </a:xfrm>
            </p:grpSpPr>
            <p:sp>
              <p:nvSpPr>
                <p:cNvPr id="123" name="Oval 51">
                  <a:extLst>
                    <a:ext uri="{FF2B5EF4-FFF2-40B4-BE49-F238E27FC236}">
                      <a16:creationId xmlns:a16="http://schemas.microsoft.com/office/drawing/2014/main" id="{7595E047-2747-B245-86E6-8145C19A2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26" y="1013"/>
                  <a:ext cx="29" cy="29"/>
                </a:xfrm>
                <a:prstGeom prst="ellipse">
                  <a:avLst/>
                </a:prstGeom>
                <a:solidFill>
                  <a:srgbClr val="4040FF"/>
                </a:solidFill>
                <a:ln w="12700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24" name="Oval 52">
                  <a:extLst>
                    <a:ext uri="{FF2B5EF4-FFF2-40B4-BE49-F238E27FC236}">
                      <a16:creationId xmlns:a16="http://schemas.microsoft.com/office/drawing/2014/main" id="{B73E5259-6F31-1842-8AF9-7B1F0B68A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3" y="1017"/>
                  <a:ext cx="13" cy="17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</p:grpSp>
        <p:sp>
          <p:nvSpPr>
            <p:cNvPr id="99" name="Arc 53">
              <a:extLst>
                <a:ext uri="{FF2B5EF4-FFF2-40B4-BE49-F238E27FC236}">
                  <a16:creationId xmlns:a16="http://schemas.microsoft.com/office/drawing/2014/main" id="{402CE516-FD76-354F-90DF-E6D95E387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9" y="1110"/>
              <a:ext cx="81" cy="41"/>
            </a:xfrm>
            <a:custGeom>
              <a:avLst/>
              <a:gdLst>
                <a:gd name="T0" fmla="*/ 0 w 43200"/>
                <a:gd name="T1" fmla="*/ 0 h 21600"/>
                <a:gd name="T2" fmla="*/ 0 w 43200"/>
                <a:gd name="T3" fmla="*/ 0 h 21600"/>
                <a:gd name="T4" fmla="*/ 0 w 43200"/>
                <a:gd name="T5" fmla="*/ 0 h 216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3200" h="21600" fill="none" extrusionOk="0">
                  <a:moveTo>
                    <a:pt x="43200" y="0"/>
                  </a:moveTo>
                  <a:cubicBezTo>
                    <a:pt x="43200" y="11929"/>
                    <a:pt x="33529" y="21600"/>
                    <a:pt x="21600" y="21600"/>
                  </a:cubicBezTo>
                  <a:cubicBezTo>
                    <a:pt x="9670" y="21599"/>
                    <a:pt x="-1" y="11929"/>
                    <a:pt x="-1" y="-1"/>
                  </a:cubicBezTo>
                </a:path>
                <a:path w="43200" h="21600" stroke="0" extrusionOk="0">
                  <a:moveTo>
                    <a:pt x="43200" y="0"/>
                  </a:moveTo>
                  <a:cubicBezTo>
                    <a:pt x="43200" y="11929"/>
                    <a:pt x="33529" y="21600"/>
                    <a:pt x="21600" y="21600"/>
                  </a:cubicBez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lnTo>
                    <a:pt x="43200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pSp>
          <p:nvGrpSpPr>
            <p:cNvPr id="100" name="Group 115">
              <a:extLst>
                <a:ext uri="{FF2B5EF4-FFF2-40B4-BE49-F238E27FC236}">
                  <a16:creationId xmlns:a16="http://schemas.microsoft.com/office/drawing/2014/main" id="{6B47A3B6-751E-F54C-97F5-965D2DB903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6" y="917"/>
              <a:ext cx="255" cy="71"/>
              <a:chOff x="2746" y="917"/>
              <a:chExt cx="255" cy="71"/>
            </a:xfrm>
          </p:grpSpPr>
          <p:sp>
            <p:nvSpPr>
              <p:cNvPr id="119" name="Freeform 55">
                <a:extLst>
                  <a:ext uri="{FF2B5EF4-FFF2-40B4-BE49-F238E27FC236}">
                    <a16:creationId xmlns:a16="http://schemas.microsoft.com/office/drawing/2014/main" id="{AB61E15E-16C6-4D4A-A6C7-29C8ACC09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6" y="917"/>
                <a:ext cx="78" cy="66"/>
              </a:xfrm>
              <a:custGeom>
                <a:avLst/>
                <a:gdLst>
                  <a:gd name="T0" fmla="*/ 67 w 78"/>
                  <a:gd name="T1" fmla="*/ 5 h 66"/>
                  <a:gd name="T2" fmla="*/ 59 w 78"/>
                  <a:gd name="T3" fmla="*/ 8 h 66"/>
                  <a:gd name="T4" fmla="*/ 51 w 78"/>
                  <a:gd name="T5" fmla="*/ 12 h 66"/>
                  <a:gd name="T6" fmla="*/ 45 w 78"/>
                  <a:gd name="T7" fmla="*/ 16 h 66"/>
                  <a:gd name="T8" fmla="*/ 40 w 78"/>
                  <a:gd name="T9" fmla="*/ 20 h 66"/>
                  <a:gd name="T10" fmla="*/ 35 w 78"/>
                  <a:gd name="T11" fmla="*/ 28 h 66"/>
                  <a:gd name="T12" fmla="*/ 30 w 78"/>
                  <a:gd name="T13" fmla="*/ 37 h 66"/>
                  <a:gd name="T14" fmla="*/ 26 w 78"/>
                  <a:gd name="T15" fmla="*/ 44 h 66"/>
                  <a:gd name="T16" fmla="*/ 22 w 78"/>
                  <a:gd name="T17" fmla="*/ 49 h 66"/>
                  <a:gd name="T18" fmla="*/ 17 w 78"/>
                  <a:gd name="T19" fmla="*/ 55 h 66"/>
                  <a:gd name="T20" fmla="*/ 0 w 78"/>
                  <a:gd name="T21" fmla="*/ 66 h 66"/>
                  <a:gd name="T22" fmla="*/ 11 w 78"/>
                  <a:gd name="T23" fmla="*/ 63 h 66"/>
                  <a:gd name="T24" fmla="*/ 18 w 78"/>
                  <a:gd name="T25" fmla="*/ 61 h 66"/>
                  <a:gd name="T26" fmla="*/ 25 w 78"/>
                  <a:gd name="T27" fmla="*/ 57 h 66"/>
                  <a:gd name="T28" fmla="*/ 33 w 78"/>
                  <a:gd name="T29" fmla="*/ 50 h 66"/>
                  <a:gd name="T30" fmla="*/ 37 w 78"/>
                  <a:gd name="T31" fmla="*/ 45 h 66"/>
                  <a:gd name="T32" fmla="*/ 43 w 78"/>
                  <a:gd name="T33" fmla="*/ 37 h 66"/>
                  <a:gd name="T34" fmla="*/ 46 w 78"/>
                  <a:gd name="T35" fmla="*/ 30 h 66"/>
                  <a:gd name="T36" fmla="*/ 50 w 78"/>
                  <a:gd name="T37" fmla="*/ 24 h 66"/>
                  <a:gd name="T38" fmla="*/ 55 w 78"/>
                  <a:gd name="T39" fmla="*/ 17 h 66"/>
                  <a:gd name="T40" fmla="*/ 60 w 78"/>
                  <a:gd name="T41" fmla="*/ 14 h 66"/>
                  <a:gd name="T42" fmla="*/ 68 w 78"/>
                  <a:gd name="T43" fmla="*/ 10 h 66"/>
                  <a:gd name="T44" fmla="*/ 74 w 78"/>
                  <a:gd name="T45" fmla="*/ 7 h 66"/>
                  <a:gd name="T46" fmla="*/ 78 w 78"/>
                  <a:gd name="T47" fmla="*/ 0 h 66"/>
                  <a:gd name="T48" fmla="*/ 67 w 78"/>
                  <a:gd name="T49" fmla="*/ 5 h 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8" h="66">
                    <a:moveTo>
                      <a:pt x="67" y="5"/>
                    </a:moveTo>
                    <a:lnTo>
                      <a:pt x="59" y="8"/>
                    </a:lnTo>
                    <a:lnTo>
                      <a:pt x="51" y="12"/>
                    </a:lnTo>
                    <a:lnTo>
                      <a:pt x="45" y="16"/>
                    </a:lnTo>
                    <a:lnTo>
                      <a:pt x="40" y="20"/>
                    </a:lnTo>
                    <a:lnTo>
                      <a:pt x="35" y="28"/>
                    </a:lnTo>
                    <a:lnTo>
                      <a:pt x="30" y="37"/>
                    </a:lnTo>
                    <a:lnTo>
                      <a:pt x="26" y="44"/>
                    </a:lnTo>
                    <a:lnTo>
                      <a:pt x="22" y="49"/>
                    </a:lnTo>
                    <a:lnTo>
                      <a:pt x="17" y="55"/>
                    </a:lnTo>
                    <a:lnTo>
                      <a:pt x="0" y="66"/>
                    </a:lnTo>
                    <a:lnTo>
                      <a:pt x="11" y="63"/>
                    </a:lnTo>
                    <a:lnTo>
                      <a:pt x="18" y="61"/>
                    </a:lnTo>
                    <a:lnTo>
                      <a:pt x="25" y="57"/>
                    </a:lnTo>
                    <a:lnTo>
                      <a:pt x="33" y="50"/>
                    </a:lnTo>
                    <a:lnTo>
                      <a:pt x="37" y="45"/>
                    </a:lnTo>
                    <a:lnTo>
                      <a:pt x="43" y="37"/>
                    </a:lnTo>
                    <a:lnTo>
                      <a:pt x="46" y="30"/>
                    </a:lnTo>
                    <a:lnTo>
                      <a:pt x="50" y="24"/>
                    </a:lnTo>
                    <a:lnTo>
                      <a:pt x="55" y="17"/>
                    </a:lnTo>
                    <a:lnTo>
                      <a:pt x="60" y="14"/>
                    </a:lnTo>
                    <a:lnTo>
                      <a:pt x="68" y="10"/>
                    </a:lnTo>
                    <a:lnTo>
                      <a:pt x="74" y="7"/>
                    </a:lnTo>
                    <a:lnTo>
                      <a:pt x="78" y="0"/>
                    </a:lnTo>
                    <a:lnTo>
                      <a:pt x="67" y="5"/>
                    </a:lnTo>
                    <a:close/>
                  </a:path>
                </a:pathLst>
              </a:custGeom>
              <a:solidFill>
                <a:srgbClr val="20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20" name="Freeform 56">
                <a:extLst>
                  <a:ext uri="{FF2B5EF4-FFF2-40B4-BE49-F238E27FC236}">
                    <a16:creationId xmlns:a16="http://schemas.microsoft.com/office/drawing/2014/main" id="{CAA3F74F-E7EE-C148-9163-5134CC956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" y="922"/>
                <a:ext cx="78" cy="66"/>
              </a:xfrm>
              <a:custGeom>
                <a:avLst/>
                <a:gdLst>
                  <a:gd name="T0" fmla="*/ 11 w 78"/>
                  <a:gd name="T1" fmla="*/ 5 h 66"/>
                  <a:gd name="T2" fmla="*/ 20 w 78"/>
                  <a:gd name="T3" fmla="*/ 8 h 66"/>
                  <a:gd name="T4" fmla="*/ 27 w 78"/>
                  <a:gd name="T5" fmla="*/ 11 h 66"/>
                  <a:gd name="T6" fmla="*/ 33 w 78"/>
                  <a:gd name="T7" fmla="*/ 15 h 66"/>
                  <a:gd name="T8" fmla="*/ 38 w 78"/>
                  <a:gd name="T9" fmla="*/ 20 h 66"/>
                  <a:gd name="T10" fmla="*/ 43 w 78"/>
                  <a:gd name="T11" fmla="*/ 28 h 66"/>
                  <a:gd name="T12" fmla="*/ 48 w 78"/>
                  <a:gd name="T13" fmla="*/ 37 h 66"/>
                  <a:gd name="T14" fmla="*/ 52 w 78"/>
                  <a:gd name="T15" fmla="*/ 44 h 66"/>
                  <a:gd name="T16" fmla="*/ 56 w 78"/>
                  <a:gd name="T17" fmla="*/ 49 h 66"/>
                  <a:gd name="T18" fmla="*/ 61 w 78"/>
                  <a:gd name="T19" fmla="*/ 55 h 66"/>
                  <a:gd name="T20" fmla="*/ 78 w 78"/>
                  <a:gd name="T21" fmla="*/ 66 h 66"/>
                  <a:gd name="T22" fmla="*/ 67 w 78"/>
                  <a:gd name="T23" fmla="*/ 63 h 66"/>
                  <a:gd name="T24" fmla="*/ 60 w 78"/>
                  <a:gd name="T25" fmla="*/ 60 h 66"/>
                  <a:gd name="T26" fmla="*/ 53 w 78"/>
                  <a:gd name="T27" fmla="*/ 56 h 66"/>
                  <a:gd name="T28" fmla="*/ 45 w 78"/>
                  <a:gd name="T29" fmla="*/ 50 h 66"/>
                  <a:gd name="T30" fmla="*/ 41 w 78"/>
                  <a:gd name="T31" fmla="*/ 45 h 66"/>
                  <a:gd name="T32" fmla="*/ 35 w 78"/>
                  <a:gd name="T33" fmla="*/ 36 h 66"/>
                  <a:gd name="T34" fmla="*/ 32 w 78"/>
                  <a:gd name="T35" fmla="*/ 30 h 66"/>
                  <a:gd name="T36" fmla="*/ 28 w 78"/>
                  <a:gd name="T37" fmla="*/ 24 h 66"/>
                  <a:gd name="T38" fmla="*/ 23 w 78"/>
                  <a:gd name="T39" fmla="*/ 17 h 66"/>
                  <a:gd name="T40" fmla="*/ 18 w 78"/>
                  <a:gd name="T41" fmla="*/ 14 h 66"/>
                  <a:gd name="T42" fmla="*/ 10 w 78"/>
                  <a:gd name="T43" fmla="*/ 10 h 66"/>
                  <a:gd name="T44" fmla="*/ 4 w 78"/>
                  <a:gd name="T45" fmla="*/ 7 h 66"/>
                  <a:gd name="T46" fmla="*/ 0 w 78"/>
                  <a:gd name="T47" fmla="*/ 0 h 66"/>
                  <a:gd name="T48" fmla="*/ 11 w 78"/>
                  <a:gd name="T49" fmla="*/ 5 h 6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78" h="66">
                    <a:moveTo>
                      <a:pt x="11" y="5"/>
                    </a:moveTo>
                    <a:lnTo>
                      <a:pt x="20" y="8"/>
                    </a:lnTo>
                    <a:lnTo>
                      <a:pt x="27" y="11"/>
                    </a:lnTo>
                    <a:lnTo>
                      <a:pt x="33" y="15"/>
                    </a:lnTo>
                    <a:lnTo>
                      <a:pt x="38" y="20"/>
                    </a:lnTo>
                    <a:lnTo>
                      <a:pt x="43" y="28"/>
                    </a:lnTo>
                    <a:lnTo>
                      <a:pt x="48" y="37"/>
                    </a:lnTo>
                    <a:lnTo>
                      <a:pt x="52" y="44"/>
                    </a:lnTo>
                    <a:lnTo>
                      <a:pt x="56" y="49"/>
                    </a:lnTo>
                    <a:lnTo>
                      <a:pt x="61" y="55"/>
                    </a:lnTo>
                    <a:lnTo>
                      <a:pt x="78" y="66"/>
                    </a:lnTo>
                    <a:lnTo>
                      <a:pt x="67" y="63"/>
                    </a:lnTo>
                    <a:lnTo>
                      <a:pt x="60" y="60"/>
                    </a:lnTo>
                    <a:lnTo>
                      <a:pt x="53" y="56"/>
                    </a:lnTo>
                    <a:lnTo>
                      <a:pt x="45" y="50"/>
                    </a:lnTo>
                    <a:lnTo>
                      <a:pt x="41" y="45"/>
                    </a:lnTo>
                    <a:lnTo>
                      <a:pt x="35" y="36"/>
                    </a:lnTo>
                    <a:lnTo>
                      <a:pt x="32" y="30"/>
                    </a:lnTo>
                    <a:lnTo>
                      <a:pt x="28" y="24"/>
                    </a:lnTo>
                    <a:lnTo>
                      <a:pt x="23" y="17"/>
                    </a:lnTo>
                    <a:lnTo>
                      <a:pt x="18" y="14"/>
                    </a:lnTo>
                    <a:lnTo>
                      <a:pt x="10" y="10"/>
                    </a:lnTo>
                    <a:lnTo>
                      <a:pt x="4" y="7"/>
                    </a:lnTo>
                    <a:lnTo>
                      <a:pt x="0" y="0"/>
                    </a:lnTo>
                    <a:lnTo>
                      <a:pt x="11" y="5"/>
                    </a:lnTo>
                    <a:close/>
                  </a:path>
                </a:pathLst>
              </a:custGeom>
              <a:solidFill>
                <a:srgbClr val="201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grpSp>
          <p:nvGrpSpPr>
            <p:cNvPr id="101" name="Group 57">
              <a:extLst>
                <a:ext uri="{FF2B5EF4-FFF2-40B4-BE49-F238E27FC236}">
                  <a16:creationId xmlns:a16="http://schemas.microsoft.com/office/drawing/2014/main" id="{6895AEBB-9B0A-CB46-80B4-ACD46D72ED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1" y="977"/>
              <a:ext cx="371" cy="104"/>
              <a:chOff x="2691" y="977"/>
              <a:chExt cx="371" cy="104"/>
            </a:xfrm>
          </p:grpSpPr>
          <p:grpSp>
            <p:nvGrpSpPr>
              <p:cNvPr id="113" name="Group 58">
                <a:extLst>
                  <a:ext uri="{FF2B5EF4-FFF2-40B4-BE49-F238E27FC236}">
                    <a16:creationId xmlns:a16="http://schemas.microsoft.com/office/drawing/2014/main" id="{CA9EAA30-C863-0347-A172-F597B7D957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1" y="977"/>
                <a:ext cx="258" cy="104"/>
                <a:chOff x="2741" y="977"/>
                <a:chExt cx="258" cy="104"/>
              </a:xfrm>
            </p:grpSpPr>
            <p:sp>
              <p:nvSpPr>
                <p:cNvPr id="117" name="Oval 59">
                  <a:extLst>
                    <a:ext uri="{FF2B5EF4-FFF2-40B4-BE49-F238E27FC236}">
                      <a16:creationId xmlns:a16="http://schemas.microsoft.com/office/drawing/2014/main" id="{FAF6B22E-D602-B248-99DE-E1EEA963B2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95" y="977"/>
                  <a:ext cx="104" cy="10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  <p:sp>
              <p:nvSpPr>
                <p:cNvPr id="118" name="Oval 60">
                  <a:extLst>
                    <a:ext uri="{FF2B5EF4-FFF2-40B4-BE49-F238E27FC236}">
                      <a16:creationId xmlns:a16="http://schemas.microsoft.com/office/drawing/2014/main" id="{4A18DCC2-F4A7-794F-93F1-9A52F1C33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1" y="977"/>
                  <a:ext cx="104" cy="104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MS PGothic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zh-CN"/>
                </a:p>
              </p:txBody>
            </p:sp>
          </p:grpSp>
          <p:sp>
            <p:nvSpPr>
              <p:cNvPr id="114" name="Arc 61">
                <a:extLst>
                  <a:ext uri="{FF2B5EF4-FFF2-40B4-BE49-F238E27FC236}">
                    <a16:creationId xmlns:a16="http://schemas.microsoft.com/office/drawing/2014/main" id="{325214B4-D84D-7F4E-9C09-5CDF103BA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6" y="1006"/>
                <a:ext cx="46" cy="29"/>
              </a:xfrm>
              <a:custGeom>
                <a:avLst/>
                <a:gdLst>
                  <a:gd name="T0" fmla="*/ 0 w 34033"/>
                  <a:gd name="T1" fmla="*/ 0 h 21600"/>
                  <a:gd name="T2" fmla="*/ 0 w 34033"/>
                  <a:gd name="T3" fmla="*/ 0 h 21600"/>
                  <a:gd name="T4" fmla="*/ 0 w 34033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033" h="21600" fill="none" extrusionOk="0">
                    <a:moveTo>
                      <a:pt x="0" y="10537"/>
                    </a:moveTo>
                    <a:cubicBezTo>
                      <a:pt x="3896" y="4002"/>
                      <a:pt x="10943" y="-1"/>
                      <a:pt x="18552" y="-1"/>
                    </a:cubicBezTo>
                    <a:cubicBezTo>
                      <a:pt x="24383" y="-1"/>
                      <a:pt x="29966" y="2357"/>
                      <a:pt x="34033" y="6536"/>
                    </a:cubicBezTo>
                  </a:path>
                  <a:path w="34033" h="21600" stroke="0" extrusionOk="0">
                    <a:moveTo>
                      <a:pt x="0" y="10537"/>
                    </a:moveTo>
                    <a:cubicBezTo>
                      <a:pt x="3896" y="4002"/>
                      <a:pt x="10943" y="-1"/>
                      <a:pt x="18552" y="-1"/>
                    </a:cubicBezTo>
                    <a:cubicBezTo>
                      <a:pt x="24383" y="-1"/>
                      <a:pt x="29966" y="2357"/>
                      <a:pt x="34033" y="6536"/>
                    </a:cubicBezTo>
                    <a:lnTo>
                      <a:pt x="18552" y="21600"/>
                    </a:lnTo>
                    <a:lnTo>
                      <a:pt x="0" y="10537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5" name="Line 62">
                <a:extLst>
                  <a:ext uri="{FF2B5EF4-FFF2-40B4-BE49-F238E27FC236}">
                    <a16:creationId xmlns:a16="http://schemas.microsoft.com/office/drawing/2014/main" id="{F9B9BA46-973C-1C44-B38F-F0D443A5A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1" y="1004"/>
                <a:ext cx="59" cy="1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6" name="Line 63">
                <a:extLst>
                  <a:ext uri="{FF2B5EF4-FFF2-40B4-BE49-F238E27FC236}">
                    <a16:creationId xmlns:a16="http://schemas.microsoft.com/office/drawing/2014/main" id="{0DBDB81B-4207-7C47-B6C0-58A4FF477C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99" y="988"/>
                <a:ext cx="63" cy="2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  <p:sp>
          <p:nvSpPr>
            <p:cNvPr id="102" name="Freeform 64">
              <a:extLst>
                <a:ext uri="{FF2B5EF4-FFF2-40B4-BE49-F238E27FC236}">
                  <a16:creationId xmlns:a16="http://schemas.microsoft.com/office/drawing/2014/main" id="{7F6A393F-2248-EA49-8C61-F46632782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1243"/>
              <a:ext cx="21" cy="3"/>
            </a:xfrm>
            <a:custGeom>
              <a:avLst/>
              <a:gdLst>
                <a:gd name="T0" fmla="*/ 0 w 21"/>
                <a:gd name="T1" fmla="*/ 2 h 3"/>
                <a:gd name="T2" fmla="*/ 8 w 21"/>
                <a:gd name="T3" fmla="*/ 0 h 3"/>
                <a:gd name="T4" fmla="*/ 15 w 21"/>
                <a:gd name="T5" fmla="*/ 2 h 3"/>
                <a:gd name="T6" fmla="*/ 21 w 21"/>
                <a:gd name="T7" fmla="*/ 3 h 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" h="3">
                  <a:moveTo>
                    <a:pt x="0" y="2"/>
                  </a:moveTo>
                  <a:lnTo>
                    <a:pt x="8" y="0"/>
                  </a:lnTo>
                  <a:lnTo>
                    <a:pt x="15" y="2"/>
                  </a:lnTo>
                  <a:lnTo>
                    <a:pt x="21" y="3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CN"/>
            </a:p>
          </p:txBody>
        </p:sp>
        <p:grpSp>
          <p:nvGrpSpPr>
            <p:cNvPr id="103" name="Group 65">
              <a:extLst>
                <a:ext uri="{FF2B5EF4-FFF2-40B4-BE49-F238E27FC236}">
                  <a16:creationId xmlns:a16="http://schemas.microsoft.com/office/drawing/2014/main" id="{4AC7C106-1FFD-0D4E-90E3-C38801A91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0" y="438"/>
              <a:ext cx="878" cy="670"/>
              <a:chOff x="2430" y="438"/>
              <a:chExt cx="878" cy="670"/>
            </a:xfrm>
          </p:grpSpPr>
          <p:sp>
            <p:nvSpPr>
              <p:cNvPr id="104" name="Line 66">
                <a:extLst>
                  <a:ext uri="{FF2B5EF4-FFF2-40B4-BE49-F238E27FC236}">
                    <a16:creationId xmlns:a16="http://schemas.microsoft.com/office/drawing/2014/main" id="{5D5B10B6-DE57-224D-B9DB-B82515AB3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0" y="868"/>
                <a:ext cx="95" cy="3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5" name="Line 67">
                <a:extLst>
                  <a:ext uri="{FF2B5EF4-FFF2-40B4-BE49-F238E27FC236}">
                    <a16:creationId xmlns:a16="http://schemas.microsoft.com/office/drawing/2014/main" id="{7B3558B8-1B60-4346-8B95-FCFACE0001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219" y="912"/>
                <a:ext cx="89" cy="1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6" name="Line 68">
                <a:extLst>
                  <a:ext uri="{FF2B5EF4-FFF2-40B4-BE49-F238E27FC236}">
                    <a16:creationId xmlns:a16="http://schemas.microsoft.com/office/drawing/2014/main" id="{C1D06543-6E62-BA4D-87C5-2BADF50CA9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00" y="504"/>
                <a:ext cx="51" cy="6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7" name="Line 69">
                <a:extLst>
                  <a:ext uri="{FF2B5EF4-FFF2-40B4-BE49-F238E27FC236}">
                    <a16:creationId xmlns:a16="http://schemas.microsoft.com/office/drawing/2014/main" id="{9923D27C-E37C-5842-849B-9AAA3A8D06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00" y="525"/>
                <a:ext cx="42" cy="5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8" name="Line 70">
                <a:extLst>
                  <a:ext uri="{FF2B5EF4-FFF2-40B4-BE49-F238E27FC236}">
                    <a16:creationId xmlns:a16="http://schemas.microsoft.com/office/drawing/2014/main" id="{A09EBAF8-3556-1243-980C-A4A9026015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76" y="438"/>
                <a:ext cx="2" cy="8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09" name="Line 71">
                <a:extLst>
                  <a:ext uri="{FF2B5EF4-FFF2-40B4-BE49-F238E27FC236}">
                    <a16:creationId xmlns:a16="http://schemas.microsoft.com/office/drawing/2014/main" id="{8CCCABE2-01CC-2F44-8A0A-F0449C554A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78" y="687"/>
                <a:ext cx="70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0" name="Line 72">
                <a:extLst>
                  <a:ext uri="{FF2B5EF4-FFF2-40B4-BE49-F238E27FC236}">
                    <a16:creationId xmlns:a16="http://schemas.microsoft.com/office/drawing/2014/main" id="{B98658DB-DE90-BF44-8F7F-5F50D14A97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31" y="709"/>
                <a:ext cx="68" cy="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1" name="Line 73">
                <a:extLst>
                  <a:ext uri="{FF2B5EF4-FFF2-40B4-BE49-F238E27FC236}">
                    <a16:creationId xmlns:a16="http://schemas.microsoft.com/office/drawing/2014/main" id="{23A6E525-8C90-C741-89A7-ED6B080EAE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487" y="1088"/>
                <a:ext cx="64" cy="2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  <p:sp>
            <p:nvSpPr>
              <p:cNvPr id="112" name="Line 74">
                <a:extLst>
                  <a:ext uri="{FF2B5EF4-FFF2-40B4-BE49-F238E27FC236}">
                    <a16:creationId xmlns:a16="http://schemas.microsoft.com/office/drawing/2014/main" id="{EA4546E4-A9C8-B344-9D7F-EFFC01101B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1" y="1085"/>
                <a:ext cx="79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CN"/>
              </a:p>
            </p:txBody>
          </p:sp>
        </p:grpSp>
      </p:grpSp>
      <p:grpSp>
        <p:nvGrpSpPr>
          <p:cNvPr id="129" name="Group 5">
            <a:extLst>
              <a:ext uri="{FF2B5EF4-FFF2-40B4-BE49-F238E27FC236}">
                <a16:creationId xmlns:a16="http://schemas.microsoft.com/office/drawing/2014/main" id="{8E167234-648E-514D-B61E-96C51CD82FD8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814387"/>
            <a:ext cx="8787314" cy="1138238"/>
            <a:chOff x="384" y="336"/>
            <a:chExt cx="4992" cy="717"/>
          </a:xfrm>
        </p:grpSpPr>
        <p:sp>
          <p:nvSpPr>
            <p:cNvPr id="130" name="Text Box 3">
              <a:extLst>
                <a:ext uri="{FF2B5EF4-FFF2-40B4-BE49-F238E27FC236}">
                  <a16:creationId xmlns:a16="http://schemas.microsoft.com/office/drawing/2014/main" id="{0BEC147C-5D0B-344A-942B-6A5BBE4CE0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336"/>
              <a:ext cx="4992" cy="5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lnSpc>
                  <a:spcPct val="90000"/>
                </a:lnSpc>
                <a:buFont typeface="Wingdings" pitchFamily="2" charset="2"/>
                <a:buChar char="Ø"/>
              </a:pPr>
              <a:r>
                <a:rPr kumimoji="1" lang="en-US" altLang="zh-CN" b="1" dirty="0"/>
                <a:t>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>
                  <a:latin typeface="楷体_GB2312" charset="0"/>
                </a:rPr>
                <a:t>事实上是一种特殊的不动点迭代</a:t>
              </a:r>
              <a:endParaRPr kumimoji="1" lang="en-US" altLang="zh-CN" b="1" dirty="0">
                <a:latin typeface="楷体_GB2312" charset="0"/>
              </a:endParaRPr>
            </a:p>
            <a:p>
              <a:pPr eaLnBrk="1" hangingPunct="1">
                <a:lnSpc>
                  <a:spcPct val="90000"/>
                </a:lnSpc>
                <a:spcBef>
                  <a:spcPct val="50000"/>
                </a:spcBef>
              </a:pPr>
              <a:r>
                <a:rPr kumimoji="1" lang="en-US" altLang="zh-CN" b="1" dirty="0">
                  <a:latin typeface="楷体_GB2312" charset="0"/>
                </a:rPr>
                <a:t>      </a:t>
              </a:r>
              <a:r>
                <a:rPr kumimoji="1" lang="zh-CN" altLang="en-US" b="1" dirty="0">
                  <a:latin typeface="楷体_GB2312" charset="0"/>
                </a:rPr>
                <a:t>其中</a:t>
              </a:r>
              <a:r>
                <a:rPr kumimoji="1" lang="en-US" altLang="zh-CN" b="1" dirty="0">
                  <a:latin typeface="楷体_GB2312" charset="0"/>
                </a:rPr>
                <a:t>                         </a:t>
              </a:r>
              <a:r>
                <a:rPr kumimoji="1" lang="zh-CN" altLang="en-US" b="1" dirty="0">
                  <a:latin typeface="楷体_GB2312" charset="0"/>
                </a:rPr>
                <a:t>    ，     则</a:t>
              </a:r>
              <a:endParaRPr kumimoji="1" lang="en-US" altLang="zh-CN" b="1" dirty="0">
                <a:latin typeface="楷体_GB2312" charset="0"/>
              </a:endParaRPr>
            </a:p>
          </p:txBody>
        </p:sp>
        <p:graphicFrame>
          <p:nvGraphicFramePr>
            <p:cNvPr id="131" name="Object 4">
              <a:extLst>
                <a:ext uri="{FF2B5EF4-FFF2-40B4-BE49-F238E27FC236}">
                  <a16:creationId xmlns:a16="http://schemas.microsoft.com/office/drawing/2014/main" id="{3AFA8857-A95F-E348-862B-57598BBED7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16" y="576"/>
            <a:ext cx="127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1" name="Equation" r:id="rId9" imgW="25450800" imgH="9652000" progId="Equation.3">
                    <p:embed/>
                  </p:oleObj>
                </mc:Choice>
                <mc:Fallback>
                  <p:oleObj name="Equation" r:id="rId9" imgW="25450800" imgH="9652000" progId="Equation.3">
                    <p:embed/>
                    <p:pic>
                      <p:nvPicPr>
                        <p:cNvPr id="4165" name="Object 4">
                          <a:extLst>
                            <a:ext uri="{FF2B5EF4-FFF2-40B4-BE49-F238E27FC236}">
                              <a16:creationId xmlns:a16="http://schemas.microsoft.com/office/drawing/2014/main" id="{179A7FD4-7DB1-CA46-84CE-8E79CD2DB88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6" y="576"/>
                          <a:ext cx="127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2" name="Group 26">
            <a:extLst>
              <a:ext uri="{FF2B5EF4-FFF2-40B4-BE49-F238E27FC236}">
                <a16:creationId xmlns:a16="http://schemas.microsoft.com/office/drawing/2014/main" id="{3829E922-7AA5-CE4D-BE68-BFB003FC2AF9}"/>
              </a:ext>
            </a:extLst>
          </p:cNvPr>
          <p:cNvGrpSpPr>
            <a:grpSpLocks/>
          </p:cNvGrpSpPr>
          <p:nvPr/>
        </p:nvGrpSpPr>
        <p:grpSpPr bwMode="auto">
          <a:xfrm>
            <a:off x="1407090" y="1987125"/>
            <a:ext cx="5538788" cy="842963"/>
            <a:chOff x="920" y="1104"/>
            <a:chExt cx="3489" cy="531"/>
          </a:xfrm>
        </p:grpSpPr>
        <p:graphicFrame>
          <p:nvGraphicFramePr>
            <p:cNvPr id="133" name="Object 6">
              <a:extLst>
                <a:ext uri="{FF2B5EF4-FFF2-40B4-BE49-F238E27FC236}">
                  <a16:creationId xmlns:a16="http://schemas.microsoft.com/office/drawing/2014/main" id="{BDA776C1-174C-4A40-B364-C573AFCE69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0" y="1104"/>
            <a:ext cx="2882" cy="5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2" name="Equation" r:id="rId11" imgW="52374800" imgH="10528300" progId="Equation.3">
                    <p:embed/>
                  </p:oleObj>
                </mc:Choice>
                <mc:Fallback>
                  <p:oleObj name="Equation" r:id="rId11" imgW="52374800" imgH="10528300" progId="Equation.3">
                    <p:embed/>
                    <p:pic>
                      <p:nvPicPr>
                        <p:cNvPr id="4162" name="Object 6">
                          <a:extLst>
                            <a:ext uri="{FF2B5EF4-FFF2-40B4-BE49-F238E27FC236}">
                              <a16:creationId xmlns:a16="http://schemas.microsoft.com/office/drawing/2014/main" id="{D7E518B2-F4AC-A24F-BD23-AF4A1CBD5BB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0" y="1104"/>
                          <a:ext cx="2882" cy="5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4" name="Text Box 7">
              <a:extLst>
                <a:ext uri="{FF2B5EF4-FFF2-40B4-BE49-F238E27FC236}">
                  <a16:creationId xmlns:a16="http://schemas.microsoft.com/office/drawing/2014/main" id="{BF58F220-58BC-654F-818E-E216309B41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" y="1200"/>
              <a:ext cx="576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 dirty="0">
                  <a:latin typeface="楷体_GB2312" charset="0"/>
                </a:rPr>
                <a:t>收敛</a:t>
              </a:r>
              <a:endParaRPr kumimoji="1" lang="en-US" altLang="zh-CN" b="1" dirty="0">
                <a:latin typeface="楷体_GB2312" charset="0"/>
              </a:endParaRPr>
            </a:p>
          </p:txBody>
        </p:sp>
      </p:grpSp>
      <p:grpSp>
        <p:nvGrpSpPr>
          <p:cNvPr id="135" name="Group 138">
            <a:extLst>
              <a:ext uri="{FF2B5EF4-FFF2-40B4-BE49-F238E27FC236}">
                <a16:creationId xmlns:a16="http://schemas.microsoft.com/office/drawing/2014/main" id="{FA693623-C9EC-8E4D-8A1E-3C5CD08CD830}"/>
              </a:ext>
            </a:extLst>
          </p:cNvPr>
          <p:cNvGrpSpPr>
            <a:grpSpLocks/>
          </p:cNvGrpSpPr>
          <p:nvPr/>
        </p:nvGrpSpPr>
        <p:grpSpPr bwMode="auto">
          <a:xfrm>
            <a:off x="213769" y="2730869"/>
            <a:ext cx="8359775" cy="1125538"/>
            <a:chOff x="288" y="672"/>
            <a:chExt cx="5266" cy="709"/>
          </a:xfrm>
        </p:grpSpPr>
        <p:sp>
          <p:nvSpPr>
            <p:cNvPr id="136" name="Text Box 9">
              <a:extLst>
                <a:ext uri="{FF2B5EF4-FFF2-40B4-BE49-F238E27FC236}">
                  <a16:creationId xmlns:a16="http://schemas.microsoft.com/office/drawing/2014/main" id="{FF184B63-F6BB-404B-8ADF-80BEDBEE2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768"/>
              <a:ext cx="5232" cy="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eaLnBrk="1" hangingPunct="1">
                <a:defRPr/>
              </a:pPr>
              <a:r>
                <a:rPr kumimoji="1" lang="en-US" altLang="zh-CN" b="1" dirty="0">
                  <a:solidFill>
                    <a:schemeClr val="accent2"/>
                  </a:solidFill>
                  <a:latin typeface="楷体_GB2312" charset="0"/>
                  <a:sym typeface="Wingdings" pitchFamily="2" charset="2"/>
                </a:rPr>
                <a:t> </a:t>
              </a:r>
              <a:r>
                <a:rPr kumimoji="1" lang="en-US" altLang="zh-CN" b="1" dirty="0"/>
                <a:t>Newton</a:t>
              </a:r>
              <a:r>
                <a:rPr kumimoji="1" lang="zh-CN" altLang="en-US" b="1" dirty="0"/>
                <a:t>’</a:t>
              </a:r>
              <a:r>
                <a:rPr kumimoji="1" lang="en-US" altLang="zh-CN" b="1" dirty="0"/>
                <a:t>s Method </a:t>
              </a:r>
              <a:r>
                <a:rPr kumimoji="1" lang="zh-CN" altLang="en-US" b="1" dirty="0"/>
                <a:t>有</a:t>
              </a:r>
              <a:r>
                <a:rPr kumimoji="1" lang="en-US" altLang="zh-CN" b="1" dirty="0"/>
                <a:t>                               </a:t>
              </a:r>
              <a:r>
                <a:rPr kumimoji="1" lang="zh-CN" altLang="en-US" b="1" dirty="0"/>
                <a:t>       ，只</a:t>
              </a:r>
              <a:r>
                <a:rPr kumimoji="1" lang="zh-CN" altLang="en-US" b="1" dirty="0">
                  <a:ea typeface="宋体" pitchFamily="2" charset="-122"/>
                </a:rPr>
                <a:t>要</a:t>
              </a:r>
              <a:endParaRPr kumimoji="1" lang="en-US" altLang="zh-CN" b="1" dirty="0"/>
            </a:p>
            <a:p>
              <a:pPr eaLnBrk="1" hangingPunct="1">
                <a:lnSpc>
                  <a:spcPct val="160000"/>
                </a:lnSpc>
                <a:defRPr/>
              </a:pPr>
              <a:r>
                <a:rPr kumimoji="1" lang="en-US" altLang="zh-CN" b="1" dirty="0"/>
                <a:t>     </a:t>
              </a:r>
              <a:r>
                <a:rPr kumimoji="1" lang="zh-CN" altLang="en-US" b="1" dirty="0"/>
                <a:t>就有</a:t>
              </a:r>
              <a:r>
                <a:rPr kumimoji="1" lang="en-US" altLang="zh-CN" b="1" dirty="0"/>
                <a:t>  </a:t>
              </a:r>
              <a:r>
                <a:rPr kumimoji="1" lang="en-US" altLang="zh-CN" b="1" i="1" dirty="0">
                  <a:solidFill>
                    <a:schemeClr val="accent2"/>
                  </a:solidFill>
                </a:rPr>
                <a:t>p</a:t>
              </a:r>
              <a:r>
                <a:rPr kumimoji="1" lang="en-US" altLang="zh-CN" b="1" dirty="0">
                  <a:solidFill>
                    <a:schemeClr val="accent2"/>
                  </a:solidFill>
                </a:rPr>
                <a:t> </a:t>
              </a:r>
              <a:r>
                <a:rPr kumimoji="1" lang="en-US" altLang="zh-CN" b="1" dirty="0">
                  <a:solidFill>
                    <a:schemeClr val="accent2"/>
                  </a:solidFill>
                  <a:sym typeface="Symbol" pitchFamily="18" charset="2"/>
                </a:rPr>
                <a:t></a:t>
              </a:r>
              <a:r>
                <a:rPr kumimoji="1" lang="en-US" altLang="zh-CN" b="1" dirty="0">
                  <a:solidFill>
                    <a:schemeClr val="accent2"/>
                  </a:solidFill>
                </a:rPr>
                <a:t> 2</a:t>
              </a:r>
              <a:r>
                <a:rPr kumimoji="1" lang="zh-CN" altLang="en-US" b="1" dirty="0"/>
                <a:t>。</a:t>
              </a:r>
              <a:endParaRPr kumimoji="1" lang="en-US" altLang="zh-CN" b="1" dirty="0"/>
            </a:p>
          </p:txBody>
        </p:sp>
        <p:graphicFrame>
          <p:nvGraphicFramePr>
            <p:cNvPr id="137" name="Object 11">
              <a:extLst>
                <a:ext uri="{FF2B5EF4-FFF2-40B4-BE49-F238E27FC236}">
                  <a16:creationId xmlns:a16="http://schemas.microsoft.com/office/drawing/2014/main" id="{97233921-EC4B-FD4C-A683-A921B47F32D2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9642892"/>
                </p:ext>
              </p:extLst>
            </p:nvPr>
          </p:nvGraphicFramePr>
          <p:xfrm>
            <a:off x="2313" y="672"/>
            <a:ext cx="1693" cy="4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3" name="Equation" r:id="rId13" imgW="33934400" imgH="10528300" progId="Equation.3">
                    <p:embed/>
                  </p:oleObj>
                </mc:Choice>
                <mc:Fallback>
                  <p:oleObj name="Equation" r:id="rId13" imgW="33934400" imgH="10528300" progId="Equation.3">
                    <p:embed/>
                    <p:pic>
                      <p:nvPicPr>
                        <p:cNvPr id="6149" name="Object 11">
                          <a:extLst>
                            <a:ext uri="{FF2B5EF4-FFF2-40B4-BE49-F238E27FC236}">
                              <a16:creationId xmlns:a16="http://schemas.microsoft.com/office/drawing/2014/main" id="{B8668FAD-E72A-934A-8089-C819EEB273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13" y="672"/>
                          <a:ext cx="1693" cy="4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ct 12">
              <a:extLst>
                <a:ext uri="{FF2B5EF4-FFF2-40B4-BE49-F238E27FC236}">
                  <a16:creationId xmlns:a16="http://schemas.microsoft.com/office/drawing/2014/main" id="{F4F4CECE-67F5-5E46-9E1F-E5120033E6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57394228"/>
                </p:ext>
              </p:extLst>
            </p:nvPr>
          </p:nvGraphicFramePr>
          <p:xfrm>
            <a:off x="4761" y="799"/>
            <a:ext cx="793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204" name="Equation" r:id="rId15" imgW="16090900" imgH="4686300" progId="Equation.3">
                    <p:embed/>
                  </p:oleObj>
                </mc:Choice>
                <mc:Fallback>
                  <p:oleObj name="Equation" r:id="rId15" imgW="16090900" imgH="4686300" progId="Equation.3">
                    <p:embed/>
                    <p:pic>
                      <p:nvPicPr>
                        <p:cNvPr id="6150" name="Object 12">
                          <a:extLst>
                            <a:ext uri="{FF2B5EF4-FFF2-40B4-BE49-F238E27FC236}">
                              <a16:creationId xmlns:a16="http://schemas.microsoft.com/office/drawing/2014/main" id="{C1581BD8-D882-1044-A30E-B332FDC3409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1" y="799"/>
                          <a:ext cx="793" cy="2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9049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hoos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ricoche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4" grpId="0" autoUpdateAnimBg="0"/>
      <p:bldP spid="81" grpId="0" autoUpdateAnimBg="0"/>
      <p:bldP spid="8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D4C2763-103F-1648-BEBD-D3394D434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43" y="228600"/>
            <a:ext cx="7313571" cy="762000"/>
          </a:xfrm>
        </p:spPr>
        <p:txBody>
          <a:bodyPr>
            <a:normAutofit/>
          </a:bodyPr>
          <a:lstStyle/>
          <a:p>
            <a:pPr algn="l"/>
            <a:r>
              <a:rPr lang="en-CN" sz="3800" b="1" dirty="0">
                <a:solidFill>
                  <a:srgbClr val="00206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应用拓展与前沿动态</a:t>
            </a:r>
            <a:endParaRPr lang="en-US" sz="3800" b="1" dirty="0">
              <a:solidFill>
                <a:srgbClr val="00206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Process 2">
            <a:extLst>
              <a:ext uri="{FF2B5EF4-FFF2-40B4-BE49-F238E27FC236}">
                <a16:creationId xmlns:a16="http://schemas.microsoft.com/office/drawing/2014/main" id="{AFB547DE-1111-1440-B076-01D81E52669B}"/>
              </a:ext>
            </a:extLst>
          </p:cNvPr>
          <p:cNvSpPr/>
          <p:nvPr/>
        </p:nvSpPr>
        <p:spPr>
          <a:xfrm>
            <a:off x="330743" y="990600"/>
            <a:ext cx="8482514" cy="45719"/>
          </a:xfrm>
          <a:prstGeom prst="flowChartProcess">
            <a:avLst/>
          </a:prstGeom>
          <a:gradFill flip="none" rotWithShape="1">
            <a:gsLst>
              <a:gs pos="70000">
                <a:schemeClr val="accent1"/>
              </a:gs>
              <a:gs pos="0">
                <a:schemeClr val="accent1">
                  <a:lumMod val="40000"/>
                  <a:lumOff val="60000"/>
                  <a:alpha val="22000"/>
                </a:schemeClr>
              </a:gs>
              <a:gs pos="19000">
                <a:schemeClr val="accent1">
                  <a:lumMod val="95000"/>
                  <a:lumOff val="5000"/>
                </a:schemeClr>
              </a:gs>
              <a:gs pos="33000">
                <a:schemeClr val="accent1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/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  <m:sup>
                          <m:r>
                            <a:rPr lang="en-US" sz="2400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CN" sz="2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66E7F3E-C907-4448-BABE-78756F9108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219200"/>
                <a:ext cx="3568926" cy="495713"/>
              </a:xfrm>
              <a:prstGeom prst="rect">
                <a:avLst/>
              </a:prstGeom>
              <a:blipFill>
                <a:blip r:embed="rId8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6FF6C6E-DB68-9149-8FBD-B558CC6F7CB5}"/>
                  </a:ext>
                </a:extLst>
              </p:cNvPr>
              <p:cNvSpPr txBox="1"/>
              <p:nvPr/>
            </p:nvSpPr>
            <p:spPr>
              <a:xfrm>
                <a:off x="330743" y="1143000"/>
                <a:ext cx="84825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buFont typeface="Wingdings" pitchFamily="2" charset="2"/>
                  <a:buChar char="Ø"/>
                </a:pP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牛顿迭代法可用于求</a:t>
                </a:r>
                <a:r>
                  <a:rPr lang="zh-CN" altLang="en-US" sz="2800" b="1" dirty="0">
                    <a:solidFill>
                      <a:srgbClr val="FF0000"/>
                    </a:solidFill>
                    <a:latin typeface="SimSun" panose="02010600030101010101" pitchFamily="2" charset="-122"/>
                    <a:ea typeface="SimSun" panose="02010600030101010101" pitchFamily="2" charset="-122"/>
                  </a:rPr>
                  <a:t>极值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𝒇</m:t>
                        </m:r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𝒉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SimSun" panose="02010600030101010101" pitchFamily="2" charset="-122"/>
                          </a:rPr>
                          <m:t>𝒙</m:t>
                        </m:r>
                      </m:e>
                    </m:d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SimSun" panose="02010600030101010101" pitchFamily="2" charset="-122"/>
                      </a:rPr>
                      <m:t>𝟎</m:t>
                    </m:r>
                  </m:oMath>
                </a14:m>
                <a:r>
                  <a:rPr lang="en-US" altLang="zh-CN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,</a:t>
                </a:r>
                <a:r>
                  <a:rPr lang="zh-CN" altLang="en-US" sz="2800" b="1" dirty="0">
                    <a:latin typeface="SimSun" panose="02010600030101010101" pitchFamily="2" charset="-122"/>
                    <a:ea typeface="SimSun" panose="02010600030101010101" pitchFamily="2" charset="-122"/>
                  </a:rPr>
                  <a:t>用于</a:t>
                </a:r>
                <a:endParaRPr lang="en-US" altLang="zh-CN" sz="2800" b="1" dirty="0">
                  <a:solidFill>
                    <a:srgbClr val="FF0000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56FF6C6E-DB68-9149-8FBD-B558CC6F7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743" y="1143000"/>
                <a:ext cx="8482514" cy="523220"/>
              </a:xfrm>
              <a:prstGeom prst="rect">
                <a:avLst/>
              </a:prstGeom>
              <a:blipFill>
                <a:blip r:embed="rId9"/>
                <a:stretch>
                  <a:fillRect l="-1194" t="-14286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2FC1BAE-CCAB-0D42-8A82-C8EBCC19DB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040" y="1778385"/>
            <a:ext cx="2784657" cy="1803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39FFBF-4179-D545-A3CA-55C3FD953E27}"/>
              </a:ext>
            </a:extLst>
          </p:cNvPr>
          <p:cNvSpPr txBox="1"/>
          <p:nvPr/>
        </p:nvSpPr>
        <p:spPr>
          <a:xfrm>
            <a:off x="1003435" y="3640050"/>
            <a:ext cx="165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altLang="zh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AI</a:t>
            </a:r>
            <a:r>
              <a:rPr lang="zh-CN" altLang="en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优化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DCC121-F398-BB41-A458-F55710DFFC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98939" y="1752600"/>
            <a:ext cx="2286000" cy="18139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3B33B3-630D-4C4E-815C-1EB79613BC2C}"/>
              </a:ext>
            </a:extLst>
          </p:cNvPr>
          <p:cNvSpPr txBox="1"/>
          <p:nvPr/>
        </p:nvSpPr>
        <p:spPr>
          <a:xfrm>
            <a:off x="3657600" y="3613723"/>
            <a:ext cx="1650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分割</a:t>
            </a:r>
            <a:endParaRPr lang="en-US" altLang="zh-CN" sz="2400" b="1" dirty="0">
              <a:solidFill>
                <a:srgbClr val="0000FF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1F4C65-5066-EA4C-8AE9-62E4B87A32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1181" y="1827113"/>
            <a:ext cx="2872076" cy="17542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A6A9E1-4390-9B48-B59B-A22B86144A9A}"/>
              </a:ext>
            </a:extLst>
          </p:cNvPr>
          <p:cNvSpPr txBox="1"/>
          <p:nvPr/>
        </p:nvSpPr>
        <p:spPr>
          <a:xfrm>
            <a:off x="5548814" y="3632961"/>
            <a:ext cx="3671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生态系统平衡点分析</a:t>
            </a:r>
            <a:r>
              <a:rPr lang="en-US" altLang="zh-CN" sz="2400" b="1" dirty="0">
                <a:solidFill>
                  <a:srgbClr val="0000FF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64DA7E-1F64-F444-9034-5BD84B09BE80}"/>
              </a:ext>
            </a:extLst>
          </p:cNvPr>
          <p:cNvSpPr txBox="1"/>
          <p:nvPr/>
        </p:nvSpPr>
        <p:spPr>
          <a:xfrm>
            <a:off x="330743" y="4160365"/>
            <a:ext cx="8482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Ø"/>
            </a:pPr>
            <a:r>
              <a:rPr lang="zh-CN" altLang="en-CN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更快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的迭代、</a:t>
            </a:r>
            <a:r>
              <a:rPr lang="zh-CN" altLang="en-US" sz="2800" b="1" dirty="0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数据驱动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求解</a:t>
            </a:r>
            <a:endParaRPr lang="en-US" altLang="zh-CN" sz="2800" b="1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AAAFA-73F1-E743-99D1-2C1D4D28CE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4800" y="4800600"/>
            <a:ext cx="4038600" cy="1887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2201C6-4C97-6C4D-86CE-F365467A1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3400" y="4876801"/>
            <a:ext cx="4754220" cy="16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0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Box 2">
            <a:extLst>
              <a:ext uri="{FF2B5EF4-FFF2-40B4-BE49-F238E27FC236}">
                <a16:creationId xmlns:a16="http://schemas.microsoft.com/office/drawing/2014/main" id="{6119B955-9E9E-AE40-A003-E3ECDA38D0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33400"/>
            <a:ext cx="633413" cy="52387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例</a:t>
            </a:r>
            <a:r>
              <a:rPr lang="en-US" altLang="zh-CN" sz="2800"/>
              <a:t>.</a:t>
            </a:r>
          </a:p>
        </p:txBody>
      </p:sp>
      <p:sp>
        <p:nvSpPr>
          <p:cNvPr id="68611" name="Text Box 3">
            <a:extLst>
              <a:ext uri="{FF2B5EF4-FFF2-40B4-BE49-F238E27FC236}">
                <a16:creationId xmlns:a16="http://schemas.microsoft.com/office/drawing/2014/main" id="{B6BA089B-3623-2346-AEC7-75C2CF336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69913"/>
            <a:ext cx="46085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用</a:t>
            </a:r>
            <a:r>
              <a:rPr lang="en-US" altLang="zh-CN" sz="2800"/>
              <a:t>Newton</a:t>
            </a:r>
            <a:r>
              <a:rPr lang="zh-CN" altLang="en-US" sz="2800"/>
              <a:t>迭代法求方程的根</a:t>
            </a:r>
            <a:r>
              <a:rPr lang="en-US" altLang="zh-CN" sz="2800"/>
              <a:t>:</a:t>
            </a:r>
          </a:p>
        </p:txBody>
      </p:sp>
      <p:graphicFrame>
        <p:nvGraphicFramePr>
          <p:cNvPr id="68612" name="Object 4">
            <a:extLst>
              <a:ext uri="{FF2B5EF4-FFF2-40B4-BE49-F238E27FC236}">
                <a16:creationId xmlns:a16="http://schemas.microsoft.com/office/drawing/2014/main" id="{6D3C088C-BC6A-7241-9A9A-06067D273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1600" y="1257300"/>
          <a:ext cx="21717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7" name="公式" r:id="rId3" imgW="21653500" imgH="4686300" progId="Equation.3">
                  <p:embed/>
                </p:oleObj>
              </mc:Choice>
              <mc:Fallback>
                <p:oleObj name="公式" r:id="rId3" imgW="21653500" imgH="4686300" progId="Equation.3">
                  <p:embed/>
                  <p:pic>
                    <p:nvPicPr>
                      <p:cNvPr id="68612" name="Object 4">
                        <a:extLst>
                          <a:ext uri="{FF2B5EF4-FFF2-40B4-BE49-F238E27FC236}">
                            <a16:creationId xmlns:a16="http://schemas.microsoft.com/office/drawing/2014/main" id="{6D3C088C-BC6A-7241-9A9A-06067D273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1257300"/>
                        <a:ext cx="21717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3" name="Text Box 5">
            <a:extLst>
              <a:ext uri="{FF2B5EF4-FFF2-40B4-BE49-F238E27FC236}">
                <a16:creationId xmlns:a16="http://schemas.microsoft.com/office/drawing/2014/main" id="{B09EA816-5224-9B4A-A6CA-BD2A470EC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905000"/>
            <a:ext cx="638175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解</a:t>
            </a:r>
            <a:r>
              <a:rPr lang="en-US" altLang="zh-CN" sz="2800"/>
              <a:t>:</a:t>
            </a:r>
          </a:p>
        </p:txBody>
      </p:sp>
      <p:graphicFrame>
        <p:nvGraphicFramePr>
          <p:cNvPr id="68614" name="Object 6">
            <a:extLst>
              <a:ext uri="{FF2B5EF4-FFF2-40B4-BE49-F238E27FC236}">
                <a16:creationId xmlns:a16="http://schemas.microsoft.com/office/drawing/2014/main" id="{2D681986-824E-374C-B80A-610E945999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1905000"/>
          <a:ext cx="293528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8" name="公式" r:id="rId5" imgW="29260800" imgH="5562600" progId="Equation.3">
                  <p:embed/>
                </p:oleObj>
              </mc:Choice>
              <mc:Fallback>
                <p:oleObj name="公式" r:id="rId5" imgW="29260800" imgH="5562600" progId="Equation.3">
                  <p:embed/>
                  <p:pic>
                    <p:nvPicPr>
                      <p:cNvPr id="68614" name="Object 6">
                        <a:extLst>
                          <a:ext uri="{FF2B5EF4-FFF2-40B4-BE49-F238E27FC236}">
                            <a16:creationId xmlns:a16="http://schemas.microsoft.com/office/drawing/2014/main" id="{2D681986-824E-374C-B80A-610E945999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905000"/>
                        <a:ext cx="293528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5" name="Object 7">
            <a:extLst>
              <a:ext uri="{FF2B5EF4-FFF2-40B4-BE49-F238E27FC236}">
                <a16:creationId xmlns:a16="http://schemas.microsoft.com/office/drawing/2014/main" id="{78FBD2B6-F5D2-E14B-A05E-29CBF15030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2473325"/>
          <a:ext cx="2230438" cy="49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9" name="公式" r:id="rId7" imgW="22237700" imgH="5562600" progId="Equation.3">
                  <p:embed/>
                </p:oleObj>
              </mc:Choice>
              <mc:Fallback>
                <p:oleObj name="公式" r:id="rId7" imgW="22237700" imgH="5562600" progId="Equation.3">
                  <p:embed/>
                  <p:pic>
                    <p:nvPicPr>
                      <p:cNvPr id="68615" name="Object 7">
                        <a:extLst>
                          <a:ext uri="{FF2B5EF4-FFF2-40B4-BE49-F238E27FC236}">
                            <a16:creationId xmlns:a16="http://schemas.microsoft.com/office/drawing/2014/main" id="{78FBD2B6-F5D2-E14B-A05E-29CBF15030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473325"/>
                        <a:ext cx="2230438" cy="49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6" name="Text Box 8">
            <a:extLst>
              <a:ext uri="{FF2B5EF4-FFF2-40B4-BE49-F238E27FC236}">
                <a16:creationId xmlns:a16="http://schemas.microsoft.com/office/drawing/2014/main" id="{7E883DFE-07CC-9444-967B-C45B532A6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062288"/>
            <a:ext cx="27320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由</a:t>
            </a:r>
            <a:r>
              <a:rPr lang="en-US" altLang="zh-CN" sz="2800"/>
              <a:t>Newton</a:t>
            </a:r>
            <a:r>
              <a:rPr lang="zh-CN" altLang="en-US" sz="2800"/>
              <a:t>迭代法</a:t>
            </a:r>
            <a:endParaRPr lang="en-US" altLang="zh-CN" sz="2800"/>
          </a:p>
        </p:txBody>
      </p:sp>
      <p:graphicFrame>
        <p:nvGraphicFramePr>
          <p:cNvPr id="68617" name="Object 9">
            <a:extLst>
              <a:ext uri="{FF2B5EF4-FFF2-40B4-BE49-F238E27FC236}">
                <a16:creationId xmlns:a16="http://schemas.microsoft.com/office/drawing/2014/main" id="{00921244-9D13-8B42-8F14-44CA97A181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3754438"/>
          <a:ext cx="2611438" cy="893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0" name="公式" r:id="rId9" imgW="26035000" imgH="9944100" progId="Equation.3">
                  <p:embed/>
                </p:oleObj>
              </mc:Choice>
              <mc:Fallback>
                <p:oleObj name="公式" r:id="rId9" imgW="26035000" imgH="9944100" progId="Equation.3">
                  <p:embed/>
                  <p:pic>
                    <p:nvPicPr>
                      <p:cNvPr id="68617" name="Object 9">
                        <a:extLst>
                          <a:ext uri="{FF2B5EF4-FFF2-40B4-BE49-F238E27FC236}">
                            <a16:creationId xmlns:a16="http://schemas.microsoft.com/office/drawing/2014/main" id="{00921244-9D13-8B42-8F14-44CA97A181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3754438"/>
                        <a:ext cx="2611438" cy="893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8" name="Object 10">
            <a:extLst>
              <a:ext uri="{FF2B5EF4-FFF2-40B4-BE49-F238E27FC236}">
                <a16:creationId xmlns:a16="http://schemas.microsoft.com/office/drawing/2014/main" id="{80AAF228-A1B0-004A-9D8B-3D5EC6C0B0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7575" y="5791200"/>
          <a:ext cx="2816225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1" name="公式" r:id="rId11" imgW="28092400" imgH="5270500" progId="Equation.3">
                  <p:embed/>
                </p:oleObj>
              </mc:Choice>
              <mc:Fallback>
                <p:oleObj name="公式" r:id="rId11" imgW="28092400" imgH="5270500" progId="Equation.3">
                  <p:embed/>
                  <p:pic>
                    <p:nvPicPr>
                      <p:cNvPr id="68618" name="Object 10">
                        <a:extLst>
                          <a:ext uri="{FF2B5EF4-FFF2-40B4-BE49-F238E27FC236}">
                            <a16:creationId xmlns:a16="http://schemas.microsoft.com/office/drawing/2014/main" id="{80AAF228-A1B0-004A-9D8B-3D5EC6C0B0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575" y="5791200"/>
                        <a:ext cx="2816225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9" name="Rectangle 11">
            <a:extLst>
              <a:ext uri="{FF2B5EF4-FFF2-40B4-BE49-F238E27FC236}">
                <a16:creationId xmlns:a16="http://schemas.microsoft.com/office/drawing/2014/main" id="{908615AF-7E7A-F743-81E7-E7BFFCA08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3730625"/>
            <a:ext cx="2489200" cy="19177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x0 =0.5;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x1 =0.3333333333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x2 =0.3472222222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x3 =0.3472963532</a:t>
            </a:r>
          </a:p>
          <a:p>
            <a:pPr>
              <a:defRPr/>
            </a:pPr>
            <a:r>
              <a:rPr lang="en-US" altLang="zh-CN">
                <a:latin typeface="Times New Roman" charset="0"/>
                <a:ea typeface="ＭＳ Ｐゴシック" charset="0"/>
                <a:cs typeface="ＭＳ Ｐゴシック" charset="0"/>
              </a:rPr>
              <a:t>x4 =0.3472963553</a:t>
            </a:r>
          </a:p>
        </p:txBody>
      </p:sp>
      <p:graphicFrame>
        <p:nvGraphicFramePr>
          <p:cNvPr id="68620" name="Object 12">
            <a:extLst>
              <a:ext uri="{FF2B5EF4-FFF2-40B4-BE49-F238E27FC236}">
                <a16:creationId xmlns:a16="http://schemas.microsoft.com/office/drawing/2014/main" id="{053D8FE5-2BB1-804F-A5F7-847C036C82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04913" y="4718050"/>
          <a:ext cx="2757487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2" name="公式" r:id="rId13" imgW="27495500" imgH="10236200" progId="Equation.3">
                  <p:embed/>
                </p:oleObj>
              </mc:Choice>
              <mc:Fallback>
                <p:oleObj name="公式" r:id="rId13" imgW="27495500" imgH="10236200" progId="Equation.3">
                  <p:embed/>
                  <p:pic>
                    <p:nvPicPr>
                      <p:cNvPr id="68620" name="Object 12">
                        <a:extLst>
                          <a:ext uri="{FF2B5EF4-FFF2-40B4-BE49-F238E27FC236}">
                            <a16:creationId xmlns:a16="http://schemas.microsoft.com/office/drawing/2014/main" id="{053D8FE5-2BB1-804F-A5F7-847C036C82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913" y="4718050"/>
                        <a:ext cx="2757487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1" name="Text Box 13">
            <a:extLst>
              <a:ext uri="{FF2B5EF4-FFF2-40B4-BE49-F238E27FC236}">
                <a16:creationId xmlns:a16="http://schemas.microsoft.com/office/drawing/2014/main" id="{954EECC2-260A-5C43-BB10-BA88310CB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788025"/>
            <a:ext cx="1606550" cy="51911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zh-CN" altLang="en-US" sz="2800"/>
              <a:t>迭代四次</a:t>
            </a:r>
            <a:endParaRPr lang="en-US" altLang="zh-CN" sz="2800"/>
          </a:p>
        </p:txBody>
      </p:sp>
      <p:sp>
        <p:nvSpPr>
          <p:cNvPr id="68622" name="Text Box 14">
            <a:extLst>
              <a:ext uri="{FF2B5EF4-FFF2-40B4-BE49-F238E27FC236}">
                <a16:creationId xmlns:a16="http://schemas.microsoft.com/office/drawing/2014/main" id="{F08F4D04-DE07-834D-8460-BBB67BE00A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5805488"/>
            <a:ext cx="1897063" cy="51911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FFFF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zh-CN" altLang="en-US" sz="2800"/>
              <a:t>精度达</a:t>
            </a:r>
            <a:r>
              <a:rPr lang="en-US" altLang="zh-CN" sz="2800"/>
              <a:t>10</a:t>
            </a:r>
            <a:r>
              <a:rPr lang="en-US" altLang="zh-CN" sz="2800" baseline="52000"/>
              <a:t>-8</a:t>
            </a:r>
            <a:r>
              <a:rPr lang="en-US" altLang="zh-CN" sz="2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657260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8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8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8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8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8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nimBg="1" autoUpdateAnimBg="0"/>
      <p:bldP spid="68611" grpId="0" autoUpdateAnimBg="0"/>
      <p:bldP spid="68613" grpId="0" animBg="1" autoUpdateAnimBg="0"/>
      <p:bldP spid="68616" grpId="0" autoUpdateAnimBg="0"/>
      <p:bldP spid="68619" grpId="0" animBg="1" autoUpdateAnimBg="0"/>
      <p:bldP spid="68621" grpId="0" animBg="1" autoUpdateAnimBg="0"/>
      <p:bldP spid="68622" grpId="0" animBg="1" autoUpdateAnimBg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14798</TotalTime>
  <Words>1768</Words>
  <Application>Microsoft Macintosh PowerPoint</Application>
  <PresentationFormat>On-screen Show (4:3)</PresentationFormat>
  <Paragraphs>343</Paragraphs>
  <Slides>28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黑体</vt:lpstr>
      <vt:lpstr>宋体</vt:lpstr>
      <vt:lpstr>Arial</vt:lpstr>
      <vt:lpstr>Calibri</vt:lpstr>
      <vt:lpstr>Cambria Math</vt:lpstr>
      <vt:lpstr>楷体_GB2312</vt:lpstr>
      <vt:lpstr>Tahoma</vt:lpstr>
      <vt:lpstr>Times New Roman</vt:lpstr>
      <vt:lpstr>Wingdings</vt:lpstr>
      <vt:lpstr>Office Theme</vt:lpstr>
      <vt:lpstr>Microsoft Equation 3.0</vt:lpstr>
      <vt:lpstr>Microsoft Equation</vt:lpstr>
      <vt:lpstr>Microsoft 公式 3.0</vt:lpstr>
      <vt:lpstr>Microsoft Word Document</vt:lpstr>
      <vt:lpstr>MathType 5.0 Equation</vt:lpstr>
      <vt:lpstr>牛 顿 迭 代 法</vt:lpstr>
      <vt:lpstr>PowerPoint Presentation</vt:lpstr>
      <vt:lpstr>牛顿迭代法</vt:lpstr>
      <vt:lpstr>牛顿迭代法计算自由落体时间</vt:lpstr>
      <vt:lpstr>牛顿迭代法计算自由落体时间</vt:lpstr>
      <vt:lpstr>牛顿迭代格式收敛性分析</vt:lpstr>
      <vt:lpstr>牛顿迭代格式收敛性分析</vt:lpstr>
      <vt:lpstr>应用拓展与前沿动态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[Insert name of your demo] Preparation Plan for 3rd-year Review</dc:title>
  <dc:creator>Frank</dc:creator>
  <cp:lastModifiedBy>Liu Xueming</cp:lastModifiedBy>
  <cp:revision>2104</cp:revision>
  <dcterms:created xsi:type="dcterms:W3CDTF">2006-08-16T00:00:00Z</dcterms:created>
  <dcterms:modified xsi:type="dcterms:W3CDTF">2020-12-16T09:27:07Z</dcterms:modified>
</cp:coreProperties>
</file>